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  <p:sldMasterId id="2147483944" r:id="rId3"/>
  </p:sldMasterIdLst>
  <p:notesMasterIdLst>
    <p:notesMasterId r:id="rId14"/>
  </p:notesMasterIdLst>
  <p:sldIdLst>
    <p:sldId id="371" r:id="rId4"/>
    <p:sldId id="676" r:id="rId5"/>
    <p:sldId id="677" r:id="rId6"/>
    <p:sldId id="608" r:id="rId7"/>
    <p:sldId id="679" r:id="rId8"/>
    <p:sldId id="667" r:id="rId9"/>
    <p:sldId id="674" r:id="rId10"/>
    <p:sldId id="672" r:id="rId11"/>
    <p:sldId id="567" r:id="rId12"/>
    <p:sldId id="659" r:id="rId13"/>
  </p:sldIdLst>
  <p:sldSz cx="12801600" cy="9601200" type="A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419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0842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6256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1668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7097" algn="l" defTabSz="91084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2507" algn="l" defTabSz="91084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87918" algn="l" defTabSz="91084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3336" algn="l" defTabSz="910842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676"/>
            <p14:sldId id="677"/>
            <p14:sldId id="608"/>
            <p14:sldId id="679"/>
            <p14:sldId id="667"/>
            <p14:sldId id="674"/>
            <p14:sldId id="672"/>
            <p14:sldId id="567"/>
            <p14:sldId id="6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2B2B2"/>
    <a:srgbClr val="808080"/>
    <a:srgbClr val="FFFFFF"/>
    <a:srgbClr val="800000"/>
    <a:srgbClr val="0000FF"/>
    <a:srgbClr val="FF9900"/>
    <a:srgbClr val="0066FF"/>
    <a:srgbClr val="D7D7D7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42" autoAdjust="0"/>
    <p:restoredTop sz="99886" autoAdjust="0"/>
  </p:normalViewPr>
  <p:slideViewPr>
    <p:cSldViewPr>
      <p:cViewPr varScale="1">
        <p:scale>
          <a:sx n="81" d="100"/>
          <a:sy n="81" d="100"/>
        </p:scale>
        <p:origin x="-2058" y="-78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501" algn="l" defTabSz="911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002" algn="l" defTabSz="911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6501" algn="l" defTabSz="911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2000" algn="l" defTabSz="911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7511" algn="l" defTabSz="911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2997" algn="l" defTabSz="911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88494" algn="l" defTabSz="911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3994" algn="l" defTabSz="911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2950"/>
            <a:ext cx="4949825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8646" y="9408983"/>
            <a:ext cx="2944284" cy="4953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9988" y="1238250"/>
            <a:ext cx="4454525" cy="3341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22338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DBAAD372-BB85-4B9C-994E-55053EE61A00}" type="slidenum">
              <a:rPr lang="ru-RU" altLang="ru-RU" sz="120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ru-RU" altLang="ru-RU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4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41"/>
          <a:lstStyle>
            <a:lvl1pPr marL="0" marR="63857" indent="0" algn="r">
              <a:buNone/>
              <a:defRPr>
                <a:solidFill>
                  <a:schemeClr val="tx1"/>
                </a:solidFill>
              </a:defRPr>
            </a:lvl1pPr>
            <a:lvl2pPr marL="638549" indent="0" algn="ctr">
              <a:buNone/>
            </a:lvl2pPr>
            <a:lvl3pPr marL="1277089" indent="0" algn="ctr">
              <a:buNone/>
            </a:lvl3pPr>
            <a:lvl4pPr marL="1915629" indent="0" algn="ctr">
              <a:buNone/>
            </a:lvl4pPr>
            <a:lvl5pPr marL="2554170" indent="0" algn="ctr">
              <a:buNone/>
            </a:lvl5pPr>
            <a:lvl6pPr marL="3192718" indent="0" algn="ctr">
              <a:buNone/>
            </a:lvl6pPr>
            <a:lvl7pPr marL="3831265" indent="0" algn="ctr">
              <a:buNone/>
            </a:lvl7pPr>
            <a:lvl8pPr marL="4469805" indent="0" algn="ctr">
              <a:buNone/>
            </a:lvl8pPr>
            <a:lvl9pPr marL="5108343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2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22"/>
          <a:lstStyle>
            <a:lvl1pPr marL="0" marR="63819" indent="0" algn="r">
              <a:buNone/>
              <a:defRPr>
                <a:solidFill>
                  <a:schemeClr val="tx1"/>
                </a:solidFill>
              </a:defRPr>
            </a:lvl1pPr>
            <a:lvl2pPr marL="638165" indent="0" algn="ctr">
              <a:buNone/>
            </a:lvl2pPr>
            <a:lvl3pPr marL="1276316" indent="0" algn="ctr">
              <a:buNone/>
            </a:lvl3pPr>
            <a:lvl4pPr marL="1914470" indent="0" algn="ctr">
              <a:buNone/>
            </a:lvl4pPr>
            <a:lvl5pPr marL="2552624" indent="0" algn="ctr">
              <a:buNone/>
            </a:lvl5pPr>
            <a:lvl6pPr marL="3190786" indent="0" algn="ctr">
              <a:buNone/>
            </a:lvl6pPr>
            <a:lvl7pPr marL="3828949" indent="0" algn="ctr">
              <a:buNone/>
            </a:lvl7pPr>
            <a:lvl8pPr marL="4467103" indent="0" algn="ctr">
              <a:buNone/>
            </a:lvl8pPr>
            <a:lvl9pPr marL="5105254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19" rIns="63819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19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19" tIns="0" rIns="63819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819" tIns="0" rIns="63819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1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22" rIns="25522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32" tIns="63819" rIns="127632" bIns="638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632" tIns="63819" rIns="127632" bIns="63819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19" tIns="63819" rIns="63819" bIns="63819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38" rIns="63819" bIns="63819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810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206" y="1571308"/>
            <a:ext cx="9601200" cy="3342640"/>
          </a:xfrm>
        </p:spPr>
        <p:txBody>
          <a:bodyPr anchor="b"/>
          <a:lstStyle>
            <a:lvl1pPr algn="ctr">
              <a:defRPr sz="6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0206" y="5042942"/>
            <a:ext cx="9601200" cy="2318068"/>
          </a:xfrm>
        </p:spPr>
        <p:txBody>
          <a:bodyPr/>
          <a:lstStyle>
            <a:lvl1pPr marL="0" indent="0" algn="ctr">
              <a:buNone/>
              <a:defRPr sz="2800"/>
            </a:lvl1pPr>
            <a:lvl2pPr marL="519552" indent="0" algn="ctr">
              <a:buNone/>
              <a:defRPr sz="2400"/>
            </a:lvl2pPr>
            <a:lvl3pPr marL="1039132" indent="0" algn="ctr">
              <a:buNone/>
              <a:defRPr sz="2200"/>
            </a:lvl3pPr>
            <a:lvl4pPr marL="1558717" indent="0" algn="ctr">
              <a:buNone/>
              <a:defRPr sz="1900"/>
            </a:lvl4pPr>
            <a:lvl5pPr marL="2078287" indent="0" algn="ctr">
              <a:buNone/>
              <a:defRPr sz="1900"/>
            </a:lvl5pPr>
            <a:lvl6pPr marL="2597911" indent="0" algn="ctr">
              <a:buNone/>
              <a:defRPr sz="1900"/>
            </a:lvl6pPr>
            <a:lvl7pPr marL="3117447" indent="0" algn="ctr">
              <a:buNone/>
              <a:defRPr sz="1900"/>
            </a:lvl7pPr>
            <a:lvl8pPr marL="3637026" indent="0" algn="ctr">
              <a:buNone/>
              <a:defRPr sz="1900"/>
            </a:lvl8pPr>
            <a:lvl9pPr marL="4156606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B560CD4-3126-439B-88B2-BF0C4D023B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6510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1D7FAF7-D8E1-46F2-8CF3-99EF4C6ABB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7121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443" y="2393663"/>
            <a:ext cx="11041380" cy="3993832"/>
          </a:xfrm>
        </p:spPr>
        <p:txBody>
          <a:bodyPr anchor="b"/>
          <a:lstStyle>
            <a:lvl1pPr>
              <a:defRPr sz="6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3443" y="6425252"/>
            <a:ext cx="11041380" cy="2100261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5195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3913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5587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782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979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174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370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56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7A211B9-B2D7-4F28-B586-10CF1A1B62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6451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80110" y="2555876"/>
            <a:ext cx="5440680" cy="60918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80814" y="2555876"/>
            <a:ext cx="5440680" cy="60918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C16C152-D986-4DCF-BAFC-AAE8BFCA3C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4150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777" y="511226"/>
            <a:ext cx="11041380" cy="18557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1779" y="2353633"/>
            <a:ext cx="5415676" cy="115347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19552" indent="0">
              <a:buNone/>
              <a:defRPr sz="2400" b="1"/>
            </a:lvl2pPr>
            <a:lvl3pPr marL="1039132" indent="0">
              <a:buNone/>
              <a:defRPr sz="2200" b="1"/>
            </a:lvl3pPr>
            <a:lvl4pPr marL="1558717" indent="0">
              <a:buNone/>
              <a:defRPr sz="1900" b="1"/>
            </a:lvl4pPr>
            <a:lvl5pPr marL="2078287" indent="0">
              <a:buNone/>
              <a:defRPr sz="1900" b="1"/>
            </a:lvl5pPr>
            <a:lvl6pPr marL="2597911" indent="0">
              <a:buNone/>
              <a:defRPr sz="1900" b="1"/>
            </a:lvl6pPr>
            <a:lvl7pPr marL="3117447" indent="0">
              <a:buNone/>
              <a:defRPr sz="1900" b="1"/>
            </a:lvl7pPr>
            <a:lvl8pPr marL="3637026" indent="0">
              <a:buNone/>
              <a:defRPr sz="1900" b="1"/>
            </a:lvl8pPr>
            <a:lvl9pPr marL="4156606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779" y="3507165"/>
            <a:ext cx="5415676" cy="5158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81042" y="2353633"/>
            <a:ext cx="5442347" cy="1153477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19552" indent="0">
              <a:buNone/>
              <a:defRPr sz="2400" b="1"/>
            </a:lvl2pPr>
            <a:lvl3pPr marL="1039132" indent="0">
              <a:buNone/>
              <a:defRPr sz="2200" b="1"/>
            </a:lvl3pPr>
            <a:lvl4pPr marL="1558717" indent="0">
              <a:buNone/>
              <a:defRPr sz="1900" b="1"/>
            </a:lvl4pPr>
            <a:lvl5pPr marL="2078287" indent="0">
              <a:buNone/>
              <a:defRPr sz="1900" b="1"/>
            </a:lvl5pPr>
            <a:lvl6pPr marL="2597911" indent="0">
              <a:buNone/>
              <a:defRPr sz="1900" b="1"/>
            </a:lvl6pPr>
            <a:lvl7pPr marL="3117447" indent="0">
              <a:buNone/>
              <a:defRPr sz="1900" b="1"/>
            </a:lvl7pPr>
            <a:lvl8pPr marL="3637026" indent="0">
              <a:buNone/>
              <a:defRPr sz="1900" b="1"/>
            </a:lvl8pPr>
            <a:lvl9pPr marL="4156606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81042" y="3507165"/>
            <a:ext cx="5442347" cy="5158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137328-2288-4A58-9EEF-9DECF25C58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981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C459B47-8CB7-4D9A-80F8-CCD20639E3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4900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98F1D50-23F7-4C69-86D4-AB4464FA2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603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57" rIns="63857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981" y="640080"/>
            <a:ext cx="4128848" cy="224028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2347" y="1382418"/>
            <a:ext cx="6480810" cy="6823077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1981" y="2880423"/>
            <a:ext cx="4128848" cy="5336223"/>
          </a:xfrm>
        </p:spPr>
        <p:txBody>
          <a:bodyPr/>
          <a:lstStyle>
            <a:lvl1pPr marL="0" indent="0">
              <a:buNone/>
              <a:defRPr sz="1900"/>
            </a:lvl1pPr>
            <a:lvl2pPr marL="519552" indent="0">
              <a:buNone/>
              <a:defRPr sz="1600"/>
            </a:lvl2pPr>
            <a:lvl3pPr marL="1039132" indent="0">
              <a:buNone/>
              <a:defRPr sz="1400"/>
            </a:lvl3pPr>
            <a:lvl4pPr marL="1558717" indent="0">
              <a:buNone/>
              <a:defRPr sz="1100"/>
            </a:lvl4pPr>
            <a:lvl5pPr marL="2078287" indent="0">
              <a:buNone/>
              <a:defRPr sz="1100"/>
            </a:lvl5pPr>
            <a:lvl6pPr marL="2597911" indent="0">
              <a:buNone/>
              <a:defRPr sz="1100"/>
            </a:lvl6pPr>
            <a:lvl7pPr marL="3117447" indent="0">
              <a:buNone/>
              <a:defRPr sz="1100"/>
            </a:lvl7pPr>
            <a:lvl8pPr marL="3637026" indent="0">
              <a:buNone/>
              <a:defRPr sz="1100"/>
            </a:lvl8pPr>
            <a:lvl9pPr marL="415660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A5AAC8-82F2-4320-9B59-21E7C26481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6734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981" y="640080"/>
            <a:ext cx="4128848" cy="224028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442347" y="1382418"/>
            <a:ext cx="6480810" cy="6823077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9552" indent="0">
              <a:buNone/>
              <a:defRPr sz="3100"/>
            </a:lvl2pPr>
            <a:lvl3pPr marL="1039132" indent="0">
              <a:buNone/>
              <a:defRPr sz="2800"/>
            </a:lvl3pPr>
            <a:lvl4pPr marL="1558717" indent="0">
              <a:buNone/>
              <a:defRPr sz="2400"/>
            </a:lvl4pPr>
            <a:lvl5pPr marL="2078287" indent="0">
              <a:buNone/>
              <a:defRPr sz="2400"/>
            </a:lvl5pPr>
            <a:lvl6pPr marL="2597911" indent="0">
              <a:buNone/>
              <a:defRPr sz="2400"/>
            </a:lvl6pPr>
            <a:lvl7pPr marL="3117447" indent="0">
              <a:buNone/>
              <a:defRPr sz="2400"/>
            </a:lvl7pPr>
            <a:lvl8pPr marL="3637026" indent="0">
              <a:buNone/>
              <a:defRPr sz="2400"/>
            </a:lvl8pPr>
            <a:lvl9pPr marL="4156606" indent="0">
              <a:buNone/>
              <a:defRPr sz="24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1981" y="2880423"/>
            <a:ext cx="4128848" cy="5336223"/>
          </a:xfrm>
        </p:spPr>
        <p:txBody>
          <a:bodyPr/>
          <a:lstStyle>
            <a:lvl1pPr marL="0" indent="0">
              <a:buNone/>
              <a:defRPr sz="1900"/>
            </a:lvl1pPr>
            <a:lvl2pPr marL="519552" indent="0">
              <a:buNone/>
              <a:defRPr sz="1600"/>
            </a:lvl2pPr>
            <a:lvl3pPr marL="1039132" indent="0">
              <a:buNone/>
              <a:defRPr sz="1400"/>
            </a:lvl3pPr>
            <a:lvl4pPr marL="1558717" indent="0">
              <a:buNone/>
              <a:defRPr sz="1100"/>
            </a:lvl4pPr>
            <a:lvl5pPr marL="2078287" indent="0">
              <a:buNone/>
              <a:defRPr sz="1100"/>
            </a:lvl5pPr>
            <a:lvl6pPr marL="2597911" indent="0">
              <a:buNone/>
              <a:defRPr sz="1100"/>
            </a:lvl6pPr>
            <a:lvl7pPr marL="3117447" indent="0">
              <a:buNone/>
              <a:defRPr sz="1100"/>
            </a:lvl7pPr>
            <a:lvl8pPr marL="3637026" indent="0">
              <a:buNone/>
              <a:defRPr sz="1100"/>
            </a:lvl8pPr>
            <a:lvl9pPr marL="415660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C6C677E-D86A-47CE-AC5E-10B4BCB673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9464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E6DA92-4B42-4B9F-B45D-1BAC48394F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7822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61366" y="511240"/>
            <a:ext cx="2760345" cy="813657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80315" y="511240"/>
            <a:ext cx="8121015" cy="813657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3359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B66F0EC-CA9F-4E03-AD1D-F9E0BE816A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287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57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57" tIns="0" rIns="63857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857" tIns="0" rIns="63857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57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41" rIns="25541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09" tIns="63857" rIns="127709" bIns="63857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09" tIns="63857" rIns="127709" bIns="63857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57" tIns="63857" rIns="63857" bIns="63857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393" rIns="63857" bIns="63857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09" tIns="63857" rIns="127709" bIns="63857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95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09" tIns="63857" rIns="127709" bIns="63857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09" tIns="63857" rIns="127709" bIns="63857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09" tIns="63857" rIns="127709" bIns="63857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57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09" tIns="63857" rIns="127709" bIns="63857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130" indent="-38313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959" indent="-34481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089" indent="-34481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211" indent="-29373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336" indent="-29373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463" indent="-29373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879" indent="-25541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5007" indent="-255419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8137" indent="-25541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5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0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56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4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27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12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98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8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632" tIns="63819" rIns="127632" bIns="63819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19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632" tIns="63819" rIns="127632" bIns="6381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11/23/2020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2899" indent="-38289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3420" indent="-34460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316" indent="-34460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9206" indent="-29355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099" indent="-29355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995" indent="-29355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0256" indent="-25526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3152" indent="-255266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6052" indent="-25526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63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44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26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07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28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67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5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80110" y="509694"/>
            <a:ext cx="11041380" cy="185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618" tIns="61314" rIns="122618" bIns="613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80110" y="2557358"/>
            <a:ext cx="11041380" cy="608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618" tIns="61314" rIns="122618" bIns="613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0110" y="8898891"/>
            <a:ext cx="2880360" cy="509693"/>
          </a:xfrm>
          <a:prstGeom prst="rect">
            <a:avLst/>
          </a:prstGeom>
        </p:spPr>
        <p:txBody>
          <a:bodyPr vert="horz" wrap="square" lIns="122618" tIns="61314" rIns="122618" bIns="61314" numCol="1" anchor="ctr" anchorCtr="0" compatLnSpc="1">
            <a:prstTxWarp prst="textNoShape">
              <a:avLst/>
            </a:prstTxWarp>
          </a:bodyPr>
          <a:lstStyle>
            <a:lvl1pPr defTabSz="1429591" eaLnBrk="0" hangingPunct="0">
              <a:defRPr sz="14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240530" y="8898891"/>
            <a:ext cx="4320540" cy="509693"/>
          </a:xfrm>
          <a:prstGeom prst="rect">
            <a:avLst/>
          </a:prstGeom>
        </p:spPr>
        <p:txBody>
          <a:bodyPr vert="horz" wrap="square" lIns="122618" tIns="61314" rIns="122618" bIns="61314" numCol="1" anchor="ctr" anchorCtr="0" compatLnSpc="1">
            <a:prstTxWarp prst="textNoShape">
              <a:avLst/>
            </a:prstTxWarp>
          </a:bodyPr>
          <a:lstStyle>
            <a:lvl1pPr algn="ctr" defTabSz="1429591" eaLnBrk="0" hangingPunct="0">
              <a:defRPr sz="14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41130" y="8898891"/>
            <a:ext cx="2880360" cy="509693"/>
          </a:xfrm>
          <a:prstGeom prst="rect">
            <a:avLst/>
          </a:prstGeom>
        </p:spPr>
        <p:txBody>
          <a:bodyPr vert="horz" wrap="square" lIns="122618" tIns="61314" rIns="122618" bIns="61314" numCol="1" anchor="ctr" anchorCtr="0" compatLnSpc="1">
            <a:prstTxWarp prst="textNoShape">
              <a:avLst/>
            </a:prstTxWarp>
          </a:bodyPr>
          <a:lstStyle>
            <a:lvl1pPr algn="r" defTabSz="1429591" eaLnBrk="0" hangingPunct="0">
              <a:defRPr sz="14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9267F10-B3B5-421D-9B41-A9A9D253FB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308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101808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1808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2pPr>
      <a:lvl3pPr algn="l" defTabSz="101808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3pPr>
      <a:lvl4pPr algn="l" defTabSz="101808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4pPr>
      <a:lvl5pPr algn="l" defTabSz="101808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5pPr>
      <a:lvl6pPr marL="613061" algn="l" defTabSz="1038787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6pPr>
      <a:lvl7pPr marL="1226138" algn="l" defTabSz="1038787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7pPr>
      <a:lvl8pPr marL="1839161" algn="l" defTabSz="1038787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8pPr>
      <a:lvl9pPr marL="2452259" algn="l" defTabSz="1038787" rtl="0" fontAlgn="base">
        <a:lnSpc>
          <a:spcPct val="90000"/>
        </a:lnSpc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36475" indent="-236475" algn="l" defTabSz="1018084" rtl="0" eaLnBrk="0" fontAlgn="base" hangingPunct="0">
        <a:lnSpc>
          <a:spcPct val="90000"/>
        </a:lnSpc>
        <a:spcBef>
          <a:spcPts val="1157"/>
        </a:spcBef>
        <a:spcAft>
          <a:spcPct val="0"/>
        </a:spcAft>
        <a:buFont typeface="Arial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59207" indent="-236475" algn="l" defTabSz="1018084" rtl="0" eaLnBrk="0" fontAlgn="base" hangingPunct="0">
        <a:lnSpc>
          <a:spcPct val="90000"/>
        </a:lnSpc>
        <a:spcBef>
          <a:spcPts val="569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6960" indent="-236475" algn="l" defTabSz="1018084" rtl="0" eaLnBrk="0" fontAlgn="base" hangingPunct="0">
        <a:lnSpc>
          <a:spcPct val="90000"/>
        </a:lnSpc>
        <a:spcBef>
          <a:spcPts val="569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99692" indent="-236475" algn="l" defTabSz="1018084" rtl="0" eaLnBrk="0" fontAlgn="base" hangingPunct="0">
        <a:lnSpc>
          <a:spcPct val="90000"/>
        </a:lnSpc>
        <a:spcBef>
          <a:spcPts val="569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17446" indent="-236475" algn="l" defTabSz="1018084" rtl="0" eaLnBrk="0" fontAlgn="base" hangingPunct="0">
        <a:lnSpc>
          <a:spcPct val="90000"/>
        </a:lnSpc>
        <a:spcBef>
          <a:spcPts val="569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674" indent="-259800" algn="l" defTabSz="1039132" rtl="0" eaLnBrk="1" latinLnBrk="0" hangingPunct="1">
        <a:lnSpc>
          <a:spcPct val="90000"/>
        </a:lnSpc>
        <a:spcBef>
          <a:spcPts val="57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77245" indent="-259800" algn="l" defTabSz="1039132" rtl="0" eaLnBrk="1" latinLnBrk="0" hangingPunct="1">
        <a:lnSpc>
          <a:spcPct val="90000"/>
        </a:lnSpc>
        <a:spcBef>
          <a:spcPts val="57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96806" indent="-259800" algn="l" defTabSz="1039132" rtl="0" eaLnBrk="1" latinLnBrk="0" hangingPunct="1">
        <a:lnSpc>
          <a:spcPct val="90000"/>
        </a:lnSpc>
        <a:spcBef>
          <a:spcPts val="57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16382" indent="-259800" algn="l" defTabSz="1039132" rtl="0" eaLnBrk="1" latinLnBrk="0" hangingPunct="1">
        <a:lnSpc>
          <a:spcPct val="90000"/>
        </a:lnSpc>
        <a:spcBef>
          <a:spcPts val="57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91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9552" algn="l" defTabSz="10391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132" algn="l" defTabSz="10391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717" algn="l" defTabSz="10391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78287" algn="l" defTabSz="10391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911" algn="l" defTabSz="10391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17447" algn="l" defTabSz="10391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37026" algn="l" defTabSz="10391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56606" algn="l" defTabSz="103913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6988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7287" indent="-287411" defTabSz="1286988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9667" indent="-229932" defTabSz="1286988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9543" indent="-229932" defTabSz="1286988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69401" indent="-229932" defTabSz="1286988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29275" indent="-229932" defTabSz="12869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89125" indent="-229932" defTabSz="12869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49001" indent="-229932" defTabSz="12869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08869" indent="-229932" defTabSz="128698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766" tIns="64385" rIns="128766" bIns="64385" anchor="ctr"/>
          <a:lstStyle/>
          <a:p>
            <a:pPr algn="ctr" defTabSz="128698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766" tIns="64385" rIns="128766" bIns="64385" anchor="ctr"/>
          <a:lstStyle/>
          <a:p>
            <a:pPr algn="ctr" defTabSz="128698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766" tIns="64385" rIns="128766" bIns="64385" anchor="ctr"/>
          <a:lstStyle/>
          <a:p>
            <a:pPr algn="ctr" defTabSz="128698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766" tIns="64385" rIns="128766" bIns="64385" anchor="ctr"/>
          <a:lstStyle/>
          <a:p>
            <a:pPr algn="ctr" defTabSz="128698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766" tIns="64385" rIns="128766" bIns="64385" anchor="ctr"/>
          <a:lstStyle/>
          <a:p>
            <a:pPr algn="ctr" defTabSz="128698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766" tIns="64385" rIns="128766" bIns="64385" anchor="ctr"/>
          <a:lstStyle/>
          <a:p>
            <a:pPr algn="ctr" defTabSz="128698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5"/>
            <a:ext cx="12801600" cy="151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766" tIns="64385" rIns="128766" bIns="64385">
            <a:spAutoFit/>
          </a:bodyPr>
          <a:lstStyle/>
          <a:p>
            <a:pPr algn="ctr" defTabSz="1286988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6988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Республики Татарстан на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24 </a:t>
            </a:r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ноября 2020 года</a:t>
            </a:r>
          </a:p>
          <a:p>
            <a:pPr algn="ctr" defTabSz="1286988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6988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44" y="536971"/>
            <a:ext cx="12781965" cy="83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766" tIns="64385" rIns="128766" bIns="64385">
            <a:spAutoFit/>
          </a:bodyPr>
          <a:lstStyle/>
          <a:p>
            <a:pPr algn="ctr" defTabSz="1286988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6988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514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68" tIns="32577" rIns="65168" bIns="3257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r>
              <a:rPr lang="ru-RU" altLang="ru-RU" dirty="0" smtClean="0">
                <a:latin typeface="Times New Roman" pitchFamily="18" charset="0"/>
              </a:rPr>
              <a:t>(ЧС, ПРОИСШЕСТВИЯ, СВЯЗАННЫЕ СО </a:t>
            </a:r>
            <a:r>
              <a:rPr lang="ru-RU" altLang="ru-RU" dirty="0" smtClean="0"/>
              <a:t>ВЗРЫВАМИ БЫТОВОГО ГАЗА</a:t>
            </a:r>
            <a:r>
              <a:rPr lang="ru-RU" altLang="ru-RU" dirty="0" smtClean="0">
                <a:latin typeface="Times New Roman" pitchFamily="18" charset="0"/>
              </a:rPr>
              <a:t>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92" tIns="45651" rIns="91292" bIns="45651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5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1"/>
            <a:ext cx="12047162" cy="81534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44" name="Полилиния 243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274" y="4323970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2227" y="4832837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382" y="2412152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0535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727" y="3474054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7212" y="4906250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1665" y="2890685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982" y="4065741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37006" y="3735233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0363" y="2062009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7481" y="2820953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4072" y="3456391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722" y="375617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881299" y="3569677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502" y="5168406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3290" y="6568266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051" y="3934539"/>
            <a:ext cx="94969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483" y="5011555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429" y="5211610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959" y="540770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107" y="4510324"/>
            <a:ext cx="1650278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2017" y="5388493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8951" y="3623839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30123" y="3754833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5399" y="4143037"/>
            <a:ext cx="98905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8503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1587" y="6346982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235" y="5810299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8152" y="6174054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8997" y="5980583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629" y="4936759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20108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1582" y="397027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1337" y="4201835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1093" y="5110797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939" y="7123263"/>
            <a:ext cx="67166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90314" y="6116867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840" y="623139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  <a:cs typeface="Arial" charset="0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547" y="6487144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46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074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87" y="7344898"/>
            <a:ext cx="95951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3549" y="3094534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7962" y="5393735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5534" y="5792936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7931" y="606743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056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5994" y="4745208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891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1034" y="3765376"/>
            <a:ext cx="77125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9949" y="6886316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657" y="1672045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14" tIns="45662" rIns="91314" bIns="45662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1880" y="2087833"/>
            <a:ext cx="8739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4846" y="6915660"/>
            <a:ext cx="115141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516875" y="4780574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0" name="Прямоугольник 349"/>
          <p:cNvSpPr/>
          <p:nvPr/>
        </p:nvSpPr>
        <p:spPr>
          <a:xfrm>
            <a:off x="4248524" y="8131299"/>
            <a:ext cx="10332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45" y="2483242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79585" y="4960758"/>
            <a:ext cx="17914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185" y="3935469"/>
            <a:ext cx="191903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7696" y="4440464"/>
            <a:ext cx="1470461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50135" y="7200541"/>
            <a:ext cx="95966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7165" y="7287405"/>
            <a:ext cx="1306487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233" y="2682930"/>
            <a:ext cx="63482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1127" y="5704348"/>
            <a:ext cx="164682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360" name="Группа 359"/>
          <p:cNvGrpSpPr/>
          <p:nvPr/>
        </p:nvGrpSpPr>
        <p:grpSpPr>
          <a:xfrm>
            <a:off x="457214" y="8169781"/>
            <a:ext cx="5841655" cy="1086491"/>
            <a:chOff x="793779" y="8233439"/>
            <a:chExt cx="4921221" cy="1361801"/>
          </a:xfrm>
        </p:grpSpPr>
        <p:sp>
          <p:nvSpPr>
            <p:cNvPr id="361" name="Прямоугольник 360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62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63" name="Прямоугольник 362"/>
          <p:cNvSpPr/>
          <p:nvPr/>
        </p:nvSpPr>
        <p:spPr>
          <a:xfrm>
            <a:off x="1087467" y="8561459"/>
            <a:ext cx="5222332" cy="738393"/>
          </a:xfrm>
          <a:prstGeom prst="rect">
            <a:avLst/>
          </a:prstGeom>
        </p:spPr>
        <p:txBody>
          <a:bodyPr wrap="square" lIns="91154" tIns="45586" rIns="91154" bIns="45586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по происшествиям, связанных со взрывами бытового газа в 2020 г.</a:t>
            </a:r>
          </a:p>
          <a:p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65" name="Овал 364"/>
          <p:cNvSpPr>
            <a:spLocks noChangeAspect="1"/>
          </p:cNvSpPr>
          <p:nvPr/>
        </p:nvSpPr>
        <p:spPr>
          <a:xfrm>
            <a:off x="515546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3" name="Овал 382"/>
          <p:cNvSpPr>
            <a:spLocks noChangeAspect="1"/>
          </p:cNvSpPr>
          <p:nvPr/>
        </p:nvSpPr>
        <p:spPr>
          <a:xfrm>
            <a:off x="7829933" y="5029212"/>
            <a:ext cx="552075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0801" y="6256113"/>
            <a:ext cx="81271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400" y="8166574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6" name="Овал 415"/>
          <p:cNvSpPr>
            <a:spLocks noChangeAspect="1"/>
          </p:cNvSpPr>
          <p:nvPr/>
        </p:nvSpPr>
        <p:spPr>
          <a:xfrm>
            <a:off x="3429002" y="399280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533974" y="853441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8106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383" grpId="0" animBg="1"/>
      <p:bldP spid="416" grpId="0" animBg="1"/>
      <p:bldP spid="4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8"/>
            <a:ext cx="12801600" cy="87829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4" tIns="32624" rIns="65254" bIns="32624" anchor="ctr"/>
          <a:lstStyle/>
          <a:p>
            <a:pPr algn="ctr" defTabSz="1277100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7100">
              <a:lnSpc>
                <a:spcPct val="80000"/>
              </a:lnSpc>
            </a:pPr>
            <a:r>
              <a:rPr lang="ru-RU" altLang="ru-RU" sz="1700" b="1" dirty="0">
                <a:solidFill>
                  <a:srgbClr val="FF0000"/>
                </a:solidFill>
                <a:cs typeface="Times New Roman" pitchFamily="18" charset="0"/>
              </a:rPr>
              <a:t>ПРЕДУПРЕЖДЕНИЕ ОБ УХУДШЕНИИ ПОГОДНЫХ УСЛОВИЙ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352130" y="1070589"/>
            <a:ext cx="1226627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2" name="Rectangle 58"/>
          <p:cNvSpPr>
            <a:spLocks noChangeArrowheads="1"/>
          </p:cNvSpPr>
          <p:nvPr/>
        </p:nvSpPr>
        <p:spPr bwMode="auto">
          <a:xfrm>
            <a:off x="352130" y="2133600"/>
            <a:ext cx="12266278" cy="2514600"/>
          </a:xfrm>
          <a:prstGeom prst="rect">
            <a:avLst/>
          </a:prstGeom>
          <a:solidFill>
            <a:srgbClr val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487" tIns="52211" rIns="104487" bIns="5221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Консультация – предупреждение об интенсивности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метеорологических явлений</a:t>
            </a: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с   18  часов  23  ноября   до  18  часов  24  ноября  2020 года   </a:t>
            </a:r>
            <a:r>
              <a:rPr lang="ru-RU" sz="2800" b="1" u="sng" dirty="0" smtClean="0">
                <a:solidFill>
                  <a:srgbClr val="000000"/>
                </a:solidFill>
              </a:rPr>
              <a:t>  </a:t>
            </a:r>
            <a:endParaRPr lang="ru-RU" sz="2800" b="1" u="sng" dirty="0">
              <a:solidFill>
                <a:srgbClr val="000000"/>
              </a:solidFill>
            </a:endParaRPr>
          </a:p>
          <a:p>
            <a:pPr indent="446088" algn="just"/>
            <a:r>
              <a:rPr lang="ru-RU" sz="2800" dirty="0">
                <a:solidFill>
                  <a:srgbClr val="000000"/>
                </a:solidFill>
              </a:rPr>
              <a:t>Ночью и днем  24  ноября 2020 года на территории Республики Татарстан и в г. Казани местами ожидается метель. </a:t>
            </a:r>
          </a:p>
        </p:txBody>
      </p:sp>
    </p:spTree>
    <p:extLst>
      <p:ext uri="{BB962C8B-B14F-4D97-AF65-F5344CB8AC3E}">
        <p14:creationId xmlns:p14="http://schemas.microsoft.com/office/powerpoint/2010/main" val="162768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33" y="980670"/>
            <a:ext cx="12058649" cy="8162926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8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defTabSz="9139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3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62" y="4257491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15" y="476635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7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2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75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71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06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62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53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9770845" y="1842701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5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48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48" y="3043486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04" y="5171180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59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7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88" y="52649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80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03" y="5352799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17436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85" y="4107333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79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23" y="574381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83" y="5944882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80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39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70" y="393457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23" y="42978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60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23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4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1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35" y="6451454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3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6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49" y="7212485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74" y="7309202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61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2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5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89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4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16556" y="4654249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12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54768"/>
            <a:ext cx="77125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585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6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41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64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63" y="4752569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46" y="8095612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84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725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72" y="4925060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66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60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32" y="4328617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47" y="537201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29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5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37" tIns="32618" rIns="65237" bIns="32618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96" y="167790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96" y="203291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9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33" y="550031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57" y="622979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29" y="67432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623792" y="7620186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297" y="63523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2110126" y="3689762"/>
            <a:ext cx="3816119" cy="141726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algn="ctr"/>
            <a:r>
              <a:rPr lang="ru-RU" sz="4100" b="1" dirty="0" smtClean="0">
                <a:solidFill>
                  <a:srgbClr val="002060"/>
                </a:solidFill>
              </a:rPr>
              <a:t>-3…-6 </a:t>
            </a:r>
            <a:endParaRPr lang="ru-RU" sz="41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-0…-3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25" name="Прямоугольник 124"/>
          <p:cNvSpPr/>
          <p:nvPr/>
        </p:nvSpPr>
        <p:spPr>
          <a:xfrm>
            <a:off x="4314694" y="5887899"/>
            <a:ext cx="4044351" cy="1421303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-4…-7</a:t>
            </a:r>
            <a:endParaRPr lang="ru-RU" sz="41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-1…-4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657347" y="3689762"/>
            <a:ext cx="4044351" cy="141726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-5…-8</a:t>
            </a:r>
            <a:endParaRPr lang="ru-RU" sz="41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-2…-5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110126" y="4495800"/>
            <a:ext cx="38161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657347" y="4419600"/>
            <a:ext cx="40443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125" idx="1"/>
            <a:endCxn id="125" idx="3"/>
          </p:cNvCxnSpPr>
          <p:nvPr/>
        </p:nvCxnSpPr>
        <p:spPr>
          <a:xfrm>
            <a:off x="4314694" y="6598551"/>
            <a:ext cx="40443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Прямоугольник 115"/>
          <p:cNvSpPr/>
          <p:nvPr/>
        </p:nvSpPr>
        <p:spPr>
          <a:xfrm>
            <a:off x="8244462" y="1134730"/>
            <a:ext cx="4147909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600" b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Прочие опасности.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В отдельных районах метель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ru-RU" sz="16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Arial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8249824" y="1861490"/>
            <a:ext cx="4142548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</a:rPr>
              <a:t>Гололедно - изморозевое отложение.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На дорогах местами гололедица.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19" name="Picture 2" descr="C:\Users\cuks-nach-mon\Desktop\216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855" y="1852949"/>
            <a:ext cx="403225" cy="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C:\Users\cuks-nach-mon\Desktop\214 (1)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99" y="1122752"/>
            <a:ext cx="416560" cy="350520"/>
          </a:xfrm>
          <a:prstGeom prst="rect">
            <a:avLst/>
          </a:prstGeom>
          <a:solidFill>
            <a:schemeClr val="bg2">
              <a:lumMod val="40000"/>
              <a:lumOff val="60000"/>
              <a:alpha val="59000"/>
            </a:schemeClr>
          </a:solidFill>
          <a:ln w="0" cap="flat" cmpd="sng" algn="ctr">
            <a:solidFill>
              <a:srgbClr val="777777"/>
            </a:solidFill>
            <a:prstDash val="solid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13999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85" y="5281169"/>
            <a:ext cx="6383215" cy="432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" y="5298754"/>
            <a:ext cx="6333435" cy="43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85" y="895064"/>
            <a:ext cx="6383215" cy="43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" y="853394"/>
            <a:ext cx="6363599" cy="439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Box 73"/>
          <p:cNvSpPr txBox="1">
            <a:spLocks noChangeArrowheads="1"/>
          </p:cNvSpPr>
          <p:nvPr/>
        </p:nvSpPr>
        <p:spPr bwMode="auto">
          <a:xfrm>
            <a:off x="10120321" y="951445"/>
            <a:ext cx="2624138" cy="2188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74" tIns="24188" rIns="48374" bIns="24188">
            <a:spAutoFit/>
          </a:bodyPr>
          <a:lstStyle>
            <a:defPPr>
              <a:defRPr lang="ru-RU"/>
            </a:defPPr>
            <a:lvl1pPr algn="ctr" defTabSz="812800" eaLnBrk="1" hangingPunct="1">
              <a:lnSpc>
                <a:spcPct val="85000"/>
              </a:lnSpc>
              <a:defRPr b="1">
                <a:solidFill>
                  <a:srgbClr val="000000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12800" eaLnBrk="0" hangingPunct="0"/>
            <a:lvl3pPr marL="1143000" indent="-228600" defTabSz="812800" eaLnBrk="0" hangingPunct="0"/>
            <a:lvl4pPr marL="1600200" indent="-228600" defTabSz="812800" eaLnBrk="0" hangingPunct="0"/>
            <a:lvl5pPr marL="2057400" indent="-228600" defTabSz="812800" eaLnBrk="0" hangingPunct="0"/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06.00 (</a:t>
            </a:r>
            <a:r>
              <a:rPr lang="ru-RU" dirty="0" err="1"/>
              <a:t>мск</a:t>
            </a:r>
            <a:r>
              <a:rPr lang="ru-RU" dirty="0"/>
              <a:t>) </a:t>
            </a:r>
            <a:r>
              <a:rPr lang="ru-RU" dirty="0"/>
              <a:t>24.11.2020</a:t>
            </a:r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388101" y="882652"/>
            <a:ext cx="0" cy="872807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30" name="TextBox 440"/>
          <p:cNvSpPr txBox="1">
            <a:spLocks noChangeArrowheads="1"/>
          </p:cNvSpPr>
          <p:nvPr/>
        </p:nvSpPr>
        <p:spPr bwMode="auto">
          <a:xfrm>
            <a:off x="10102736" y="5322327"/>
            <a:ext cx="2624138" cy="2489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74" tIns="24188" rIns="48374" bIns="2418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15.00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24.11.2020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2331" name="TextBox 30"/>
          <p:cNvSpPr txBox="1">
            <a:spLocks noChangeArrowheads="1"/>
          </p:cNvSpPr>
          <p:nvPr/>
        </p:nvSpPr>
        <p:spPr bwMode="auto">
          <a:xfrm>
            <a:off x="3704242" y="900879"/>
            <a:ext cx="2634646" cy="2489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374" tIns="24188" rIns="48374" bIns="2418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03.00 (</a:t>
            </a:r>
            <a:r>
              <a:rPr lang="ru-RU" b="1" dirty="0" err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24.11.2020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64169" y="3421850"/>
            <a:ext cx="1042527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31658" y="2162355"/>
            <a:ext cx="646562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14400" y="2018445"/>
            <a:ext cx="1040539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29000" y="2162355"/>
            <a:ext cx="953218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234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1388" y="1849437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5372" y="1849448"/>
            <a:ext cx="31908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2188" y="6262689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40437" y="6248400"/>
            <a:ext cx="3175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52" name="Text Box 2"/>
          <p:cNvSpPr txBox="1">
            <a:spLocks noChangeArrowheads="1"/>
          </p:cNvSpPr>
          <p:nvPr/>
        </p:nvSpPr>
        <p:spPr bwMode="auto">
          <a:xfrm>
            <a:off x="0" y="-11110"/>
            <a:ext cx="12801600" cy="88900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168" tIns="32577" rIns="65168" bIns="32577" anchor="ctr"/>
          <a:lstStyle>
            <a:lvl1pPr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127635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МОДЕЛЬ РАЗВИТИЯ ОБСТАНОВКИ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(ИНФОРМАЦИОННЫЕ МАТЕРИАЛЫ ПО ВЕТРОВОЙ НАГРУЗКЕ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1700" b="1">
                <a:solidFill>
                  <a:srgbClr val="002060"/>
                </a:solidFill>
                <a:cs typeface="Times New Roman" pitchFamily="18" charset="0"/>
              </a:rPr>
              <a:t>НА ТЕРРИТОРИИ  РЕСПУБЛИКИ ТАТАРСТАН)</a:t>
            </a:r>
          </a:p>
        </p:txBody>
      </p:sp>
      <p:sp>
        <p:nvSpPr>
          <p:cNvPr id="63" name="TextBox 30"/>
          <p:cNvSpPr txBox="1">
            <a:spLocks noChangeArrowheads="1"/>
          </p:cNvSpPr>
          <p:nvPr/>
        </p:nvSpPr>
        <p:spPr bwMode="auto">
          <a:xfrm>
            <a:off x="3669073" y="5322327"/>
            <a:ext cx="2620962" cy="2489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74" tIns="24188" rIns="48374" bIns="24188">
            <a:spAutoFit/>
          </a:bodyPr>
          <a:lstStyle>
            <a:lvl1pPr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812800" eaLnBrk="0" hangingPunct="0"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12.00 (</a:t>
            </a:r>
            <a:r>
              <a:rPr lang="ru-RU" b="1" dirty="0" err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мск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) </a:t>
            </a:r>
            <a:r>
              <a:rPr lang="ru-RU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24.11.2020</a:t>
            </a:r>
            <a:endParaRPr lang="ru-RU" b="1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0" y="5248283"/>
            <a:ext cx="12801600" cy="95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864969" y="3405690"/>
            <a:ext cx="1042527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32458" y="2146195"/>
            <a:ext cx="646562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15200" y="2002285"/>
            <a:ext cx="1040539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29800" y="2146195"/>
            <a:ext cx="953218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01601" y="7812883"/>
            <a:ext cx="1042527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69090" y="6553388"/>
            <a:ext cx="646562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51832" y="6409478"/>
            <a:ext cx="1040539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66432" y="6553388"/>
            <a:ext cx="953218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982200" y="7897611"/>
            <a:ext cx="1042527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149689" y="6638116"/>
            <a:ext cx="646562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432431" y="6494206"/>
            <a:ext cx="1040539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947031" y="6638116"/>
            <a:ext cx="953218" cy="19152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82990" tIns="41496" rIns="82990" bIns="41496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49332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5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sp>
        <p:nvSpPr>
          <p:cNvPr id="2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81000" y="1133474"/>
            <a:ext cx="12058649" cy="8162926"/>
            <a:chOff x="381000" y="1133474"/>
            <a:chExt cx="12058649" cy="8162926"/>
          </a:xfrm>
        </p:grpSpPr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33474"/>
              <a:ext cx="12058649" cy="8162926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0" name="Полилиния 169"/>
            <p:cNvSpPr/>
            <p:nvPr/>
          </p:nvSpPr>
          <p:spPr>
            <a:xfrm>
              <a:off x="4367878" y="5210684"/>
              <a:ext cx="1680328" cy="1576674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8372025" y="3832192"/>
              <a:ext cx="1577166" cy="1381636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845229" y="4323904"/>
              <a:ext cx="1748808" cy="1699079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9404301" y="2078792"/>
              <a:ext cx="1761778" cy="1850662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152182" y="4832770"/>
              <a:ext cx="1625961" cy="966319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5685382" y="2412087"/>
              <a:ext cx="2192789" cy="1419422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8240489" y="3275786"/>
              <a:ext cx="1625934" cy="876235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5040726" y="3473989"/>
              <a:ext cx="1087856" cy="110075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281880" y="2054248"/>
              <a:ext cx="1354887" cy="1745962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783706" y="3360749"/>
              <a:ext cx="1886699" cy="1562941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522063" y="5622956"/>
              <a:ext cx="1276180" cy="1177195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10682676" y="3793514"/>
              <a:ext cx="1611344" cy="1549967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937211" y="4906186"/>
              <a:ext cx="1335849" cy="1363060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5925514" y="6204912"/>
              <a:ext cx="1288597" cy="1211247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5341665" y="2890620"/>
              <a:ext cx="1152578" cy="1301457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3725542" y="2220296"/>
              <a:ext cx="888449" cy="1070340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504982" y="4065675"/>
              <a:ext cx="1063101" cy="1424007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878631" y="3735167"/>
              <a:ext cx="1621892" cy="94776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9763047" y="2141231"/>
              <a:ext cx="88645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6017481" y="2851673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5013722" y="3786899"/>
              <a:ext cx="826733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2334032" y="3600408"/>
              <a:ext cx="124736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8466404" y="5175106"/>
              <a:ext cx="67166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5900823" y="6308720"/>
              <a:ext cx="959511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4384310" y="4000872"/>
              <a:ext cx="94969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5576483" y="5011489"/>
              <a:ext cx="1652095" cy="1278216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912420" y="4906800"/>
              <a:ext cx="1172732" cy="1317672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4647950" y="4152016"/>
              <a:ext cx="1896809" cy="1255290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5685383" y="5220073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4629913" y="5438428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4965107" y="4541043"/>
              <a:ext cx="134332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9079564" y="4938462"/>
              <a:ext cx="1012148" cy="1415014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528950" y="3623774"/>
              <a:ext cx="1518828" cy="1116716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7665671" y="3733800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6154182" y="3391383"/>
              <a:ext cx="1644053" cy="1783723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6584332" y="3936572"/>
              <a:ext cx="989059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508457" y="5721113"/>
              <a:ext cx="2254590" cy="1506229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8191541" y="6377692"/>
              <a:ext cx="1306487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9670189" y="5810234"/>
              <a:ext cx="1676320" cy="151442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9838106" y="6284227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6548950" y="5905873"/>
              <a:ext cx="138827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3183348" y="5694070"/>
              <a:ext cx="1615730" cy="1937602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9525377" y="3701197"/>
              <a:ext cx="1569087" cy="1594779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9956629" y="4936694"/>
              <a:ext cx="1618246" cy="1185454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10320062" y="6857719"/>
              <a:ext cx="999683" cy="928641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428808" y="6647068"/>
              <a:ext cx="1463515" cy="1157595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3186576" y="2474707"/>
              <a:ext cx="1579713" cy="1771989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0951536" y="3886200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9811290" y="4364246"/>
              <a:ext cx="114024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10291047" y="5247926"/>
              <a:ext cx="114024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10481937" y="7124010"/>
              <a:ext cx="671660" cy="198424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3620443" y="6230935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5350135" y="6714877"/>
              <a:ext cx="1705891" cy="1586349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2095350" y="5986425"/>
              <a:ext cx="1355070" cy="1531730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4369840" y="6231326"/>
              <a:ext cx="1154986" cy="1593773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4458502" y="6479395"/>
              <a:ext cx="151474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6869700" y="6544306"/>
              <a:ext cx="1480012" cy="110445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8007029" y="6872645"/>
              <a:ext cx="1736754" cy="1398693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9340683" y="6920462"/>
              <a:ext cx="1175051" cy="1487336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9523441" y="7337143"/>
              <a:ext cx="95951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10147727" y="7542143"/>
              <a:ext cx="1023879" cy="1686882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3083548" y="3125256"/>
              <a:ext cx="1247367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769549" y="5161871"/>
              <a:ext cx="1421844" cy="10095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2267962" y="5496667"/>
              <a:ext cx="826733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325533" y="5792870"/>
              <a:ext cx="1407849" cy="1438772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87434" y="6142302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433010" y="4299134"/>
              <a:ext cx="1629434" cy="1469439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3516667" y="4699829"/>
              <a:ext cx="826733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184269" y="3793825"/>
              <a:ext cx="710111" cy="607803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3478504" y="3657601"/>
              <a:ext cx="77125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1035828" y="6934200"/>
              <a:ext cx="163117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4953656" y="1671979"/>
              <a:ext cx="1174930" cy="1255250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5403474" y="1962410"/>
              <a:ext cx="873961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7302463" y="6808856"/>
              <a:ext cx="1151416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7516829" y="4780509"/>
              <a:ext cx="1424642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3559162" y="2513187"/>
              <a:ext cx="144200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1104130" y="4991472"/>
              <a:ext cx="1791469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5317273" y="3394781"/>
              <a:ext cx="1508355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514599" y="4395030"/>
              <a:ext cx="1470460" cy="138498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5415168" y="7627709"/>
              <a:ext cx="959664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8180116" y="7240427"/>
              <a:ext cx="1306487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4834606" y="2929543"/>
              <a:ext cx="634828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31" name="Прямоугольник 230"/>
            <p:cNvSpPr/>
            <p:nvPr/>
          </p:nvSpPr>
          <p:spPr>
            <a:xfrm>
              <a:off x="2865749" y="5389468"/>
              <a:ext cx="1266074" cy="3815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Камское</a:t>
              </a:r>
            </a:p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Устье</a:t>
              </a:r>
            </a:p>
          </p:txBody>
        </p:sp>
        <p:grpSp>
          <p:nvGrpSpPr>
            <p:cNvPr id="150" name="Группа 149"/>
            <p:cNvGrpSpPr/>
            <p:nvPr/>
          </p:nvGrpSpPr>
          <p:grpSpPr>
            <a:xfrm>
              <a:off x="457442" y="1182975"/>
              <a:ext cx="2065090" cy="1778890"/>
              <a:chOff x="793779" y="7599741"/>
              <a:chExt cx="4921221" cy="1995499"/>
            </a:xfrm>
          </p:grpSpPr>
          <p:sp>
            <p:nvSpPr>
              <p:cNvPr id="233" name="Прямоугольник 232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34" name="Text Box 144"/>
              <p:cNvSpPr txBox="1">
                <a:spLocks noChangeArrowheads="1"/>
              </p:cNvSpPr>
              <p:nvPr/>
            </p:nvSpPr>
            <p:spPr bwMode="auto">
              <a:xfrm>
                <a:off x="1381895" y="7640377"/>
                <a:ext cx="3684928" cy="522653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 smtClean="0">
                    <a:solidFill>
                      <a:srgbClr val="000000"/>
                    </a:solidFill>
                    <a:cs typeface="Times New Roman" pitchFamily="18" charset="0"/>
                  </a:rPr>
                  <a:t>Показатели уровня опасности</a:t>
                </a:r>
                <a:endParaRPr lang="ru-RU" altLang="ru-RU" sz="1200" dirty="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236" name="Прямоугольник 235"/>
            <p:cNvSpPr>
              <a:spLocks noChangeAspect="1"/>
            </p:cNvSpPr>
            <p:nvPr/>
          </p:nvSpPr>
          <p:spPr>
            <a:xfrm>
              <a:off x="560988" y="1677892"/>
              <a:ext cx="273967" cy="28990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935500" y="1728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Высокий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38" name="Прямоугольник 237"/>
            <p:cNvSpPr>
              <a:spLocks noChangeAspect="1"/>
            </p:cNvSpPr>
            <p:nvPr/>
          </p:nvSpPr>
          <p:spPr>
            <a:xfrm>
              <a:off x="560988" y="2032903"/>
              <a:ext cx="273967" cy="28990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Прямоугольник 238"/>
            <p:cNvSpPr/>
            <p:nvPr/>
          </p:nvSpPr>
          <p:spPr>
            <a:xfrm>
              <a:off x="925414" y="2097062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Средний 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241" name="Прямоугольник 240"/>
            <p:cNvSpPr>
              <a:spLocks noChangeAspect="1"/>
            </p:cNvSpPr>
            <p:nvPr/>
          </p:nvSpPr>
          <p:spPr>
            <a:xfrm>
              <a:off x="560988" y="2418109"/>
              <a:ext cx="273967" cy="289903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Овал 256"/>
            <p:cNvSpPr>
              <a:spLocks noChangeAspect="1"/>
            </p:cNvSpPr>
            <p:nvPr/>
          </p:nvSpPr>
          <p:spPr>
            <a:xfrm>
              <a:off x="3383436" y="395060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Овал 259"/>
            <p:cNvSpPr>
              <a:spLocks noChangeAspect="1"/>
            </p:cNvSpPr>
            <p:nvPr/>
          </p:nvSpPr>
          <p:spPr>
            <a:xfrm>
              <a:off x="10667396" y="8341211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925413" y="2490103"/>
              <a:ext cx="1122475" cy="161583"/>
            </a:xfrm>
            <a:prstGeom prst="rect">
              <a:avLst/>
            </a:prstGeom>
            <a:solidFill>
              <a:sysClr val="window" lastClr="FFFFFF">
                <a:alpha val="67000"/>
              </a:sysClr>
            </a:solidFill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ru-RU" sz="1050" kern="0" dirty="0" smtClean="0">
                  <a:solidFill>
                    <a:prstClr val="black"/>
                  </a:solidFill>
                  <a:cs typeface="Times New Roman" pitchFamily="18" charset="0"/>
                </a:rPr>
                <a:t>Низкий уровень</a:t>
              </a:r>
              <a:endParaRPr lang="ru-RU" sz="1050" kern="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264" name="Группа 263"/>
            <p:cNvGrpSpPr/>
            <p:nvPr/>
          </p:nvGrpSpPr>
          <p:grpSpPr>
            <a:xfrm>
              <a:off x="389105" y="7526858"/>
              <a:ext cx="4441308" cy="1729348"/>
              <a:chOff x="793779" y="7599741"/>
              <a:chExt cx="4921221" cy="1995499"/>
            </a:xfrm>
          </p:grpSpPr>
          <p:sp>
            <p:nvSpPr>
              <p:cNvPr id="265" name="Прямоугольник 264"/>
              <p:cNvSpPr/>
              <p:nvPr/>
            </p:nvSpPr>
            <p:spPr>
              <a:xfrm>
                <a:off x="793779" y="7599741"/>
                <a:ext cx="4921221" cy="1995499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66" name="Text Box 144"/>
              <p:cNvSpPr txBox="1">
                <a:spLocks noChangeArrowheads="1"/>
              </p:cNvSpPr>
              <p:nvPr/>
            </p:nvSpPr>
            <p:spPr bwMode="auto">
              <a:xfrm>
                <a:off x="1612186" y="7698635"/>
                <a:ext cx="2972868" cy="221687"/>
              </a:xfrm>
              <a:prstGeom prst="rect">
                <a:avLst/>
              </a:prstGeom>
              <a:solidFill>
                <a:srgbClr val="FFFFFF">
                  <a:alpha val="7000"/>
                </a:srgbClr>
              </a:solidFill>
              <a:ln>
                <a:noFill/>
              </a:ln>
              <a:extLst/>
            </p:spPr>
            <p:txBody>
              <a:bodyPr wrap="square" lIns="95611" tIns="47827" rIns="95611" bIns="47827">
                <a:spAutoFit/>
              </a:bodyPr>
              <a:lstStyle>
                <a:lvl1pPr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defTabSz="1114425"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defTabSz="11144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ru-RU" altLang="ru-RU" sz="1200" dirty="0">
                    <a:solidFill>
                      <a:srgbClr val="000000"/>
                    </a:solidFill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274" name="Прямоугольник 273"/>
            <p:cNvSpPr/>
            <p:nvPr/>
          </p:nvSpPr>
          <p:spPr>
            <a:xfrm>
              <a:off x="969329" y="7947992"/>
              <a:ext cx="393915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Показатели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вероятности ДТП 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в </a:t>
              </a:r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ноябре месяце</a:t>
              </a: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(согласно статистических данных 2015-2019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гг. </a:t>
              </a:r>
              <a:endParaRPr lang="ru-RU" sz="1400" dirty="0" smtClean="0">
                <a:solidFill>
                  <a:srgbClr val="000000"/>
                </a:solidFill>
                <a:cs typeface="Times New Roman" pitchFamily="18" charset="0"/>
              </a:endParaRPr>
            </a:p>
            <a:p>
              <a:r>
                <a:rPr 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ИСС </a:t>
              </a:r>
              <a:r>
                <a:rPr lang="ru-RU" sz="1400" dirty="0">
                  <a:solidFill>
                    <a:srgbClr val="000000"/>
                  </a:solidFill>
                  <a:cs typeface="Times New Roman" pitchFamily="18" charset="0"/>
                </a:rPr>
                <a:t>Госавтоинспекция)</a:t>
              </a:r>
            </a:p>
          </p:txBody>
        </p:sp>
        <p:pic>
          <p:nvPicPr>
            <p:cNvPr id="40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040070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7" name="Овал 276"/>
            <p:cNvSpPr>
              <a:spLocks noChangeAspect="1"/>
            </p:cNvSpPr>
            <p:nvPr/>
          </p:nvSpPr>
          <p:spPr>
            <a:xfrm>
              <a:off x="533400" y="8863447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946148" y="8861149"/>
              <a:ext cx="34776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Зона </a:t>
              </a:r>
              <a:r>
                <a:rPr lang="ru-RU" altLang="ru-RU" sz="1400" dirty="0">
                  <a:solidFill>
                    <a:srgbClr val="000000"/>
                  </a:solidFill>
                  <a:cs typeface="Times New Roman" pitchFamily="18" charset="0"/>
                </a:rPr>
                <a:t>особого внимания (опасные </a:t>
              </a:r>
              <a:r>
                <a:rPr lang="ru-RU" altLang="ru-RU" sz="1400" dirty="0" smtClean="0">
                  <a:solidFill>
                    <a:srgbClr val="000000"/>
                  </a:solidFill>
                  <a:cs typeface="Times New Roman" pitchFamily="18" charset="0"/>
                </a:rPr>
                <a:t>участки)</a:t>
              </a:r>
              <a:endParaRPr lang="ru-RU" dirty="0">
                <a:solidFill>
                  <a:srgbClr val="0070C0"/>
                </a:solidFill>
              </a:endParaRPr>
            </a:p>
          </p:txBody>
        </p:sp>
        <p:pic>
          <p:nvPicPr>
            <p:cNvPr id="242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875" y="5743854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50" name="Овал 249"/>
            <p:cNvSpPr>
              <a:spLocks noChangeAspect="1"/>
            </p:cNvSpPr>
            <p:nvPr/>
          </p:nvSpPr>
          <p:spPr>
            <a:xfrm>
              <a:off x="5323362" y="2244316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Овал 271"/>
            <p:cNvSpPr>
              <a:spLocks noChangeAspect="1"/>
            </p:cNvSpPr>
            <p:nvPr/>
          </p:nvSpPr>
          <p:spPr>
            <a:xfrm>
              <a:off x="4608194" y="6734825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1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265" y="752685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35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7725" y="8407798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79" name="Овал 278"/>
            <p:cNvSpPr>
              <a:spLocks noChangeAspect="1"/>
            </p:cNvSpPr>
            <p:nvPr/>
          </p:nvSpPr>
          <p:spPr>
            <a:xfrm>
              <a:off x="9240169" y="7462834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Овал 279"/>
            <p:cNvSpPr>
              <a:spLocks noChangeAspect="1"/>
            </p:cNvSpPr>
            <p:nvPr/>
          </p:nvSpPr>
          <p:spPr>
            <a:xfrm>
              <a:off x="8333173" y="5454032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Прямоугольник 281"/>
            <p:cNvSpPr/>
            <p:nvPr/>
          </p:nvSpPr>
          <p:spPr>
            <a:xfrm>
              <a:off x="10284012" y="8123554"/>
              <a:ext cx="1033230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8522578" y="4039461"/>
              <a:ext cx="1919030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8099924" y="3258545"/>
              <a:ext cx="1140245" cy="21544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86" name="Овал 285"/>
            <p:cNvSpPr>
              <a:spLocks noChangeAspect="1"/>
            </p:cNvSpPr>
            <p:nvPr/>
          </p:nvSpPr>
          <p:spPr>
            <a:xfrm>
              <a:off x="2134731" y="5721113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679" y="6810654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8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924" y="2262117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89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0047" y="546109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240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465" y="3929845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243" name="Овал 242"/>
            <p:cNvSpPr>
              <a:spLocks noChangeAspect="1"/>
            </p:cNvSpPr>
            <p:nvPr/>
          </p:nvSpPr>
          <p:spPr>
            <a:xfrm>
              <a:off x="9629816" y="7681769"/>
              <a:ext cx="266461" cy="245787"/>
            </a:xfrm>
            <a:prstGeom prst="ellipse">
              <a:avLst/>
            </a:prstGeom>
            <a:solidFill>
              <a:srgbClr val="FF0000">
                <a:alpha val="71000"/>
              </a:srgbClr>
            </a:solidFill>
            <a:ln cmpd="tri">
              <a:solidFill>
                <a:srgbClr val="0000FF"/>
              </a:solidFill>
              <a:prstDash val="sysDash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ru-RU"/>
              </a:defPPr>
              <a:lvl1pPr marL="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9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8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70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6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22" algn="l" defTabSz="91418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7" name="Picture 3" descr="C:\Users\cuks-nach-mon\Desktop\unna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3903" y="7593831"/>
              <a:ext cx="462535" cy="462535"/>
            </a:xfrm>
            <a:prstGeom prst="rect">
              <a:avLst/>
            </a:prstGeom>
            <a:solidFill>
              <a:sysClr val="window" lastClr="FFFFFF">
                <a:alpha val="0"/>
              </a:sysClr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459" name="Прямоугольник 458"/>
            <p:cNvSpPr/>
            <p:nvPr/>
          </p:nvSpPr>
          <p:spPr>
            <a:xfrm>
              <a:off x="9021970" y="5309429"/>
              <a:ext cx="1125755" cy="138499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</p:grpSp>
      <p:sp>
        <p:nvSpPr>
          <p:cNvPr id="137" name="Овал 136"/>
          <p:cNvSpPr>
            <a:spLocks noChangeAspect="1"/>
          </p:cNvSpPr>
          <p:nvPr/>
        </p:nvSpPr>
        <p:spPr>
          <a:xfrm>
            <a:off x="7878171" y="4991002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11" y="4044678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148" name="Овал 147"/>
          <p:cNvSpPr>
            <a:spLocks noChangeAspect="1"/>
          </p:cNvSpPr>
          <p:nvPr/>
        </p:nvSpPr>
        <p:spPr>
          <a:xfrm>
            <a:off x="7653948" y="4000988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15" y="506688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23" name="Овал 222"/>
          <p:cNvSpPr>
            <a:spLocks noChangeAspect="1"/>
          </p:cNvSpPr>
          <p:nvPr/>
        </p:nvSpPr>
        <p:spPr>
          <a:xfrm>
            <a:off x="1018951" y="7152641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0" y="703551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4" name="Прямоугольник 243"/>
          <p:cNvSpPr/>
          <p:nvPr/>
        </p:nvSpPr>
        <p:spPr>
          <a:xfrm>
            <a:off x="2494017" y="6537905"/>
            <a:ext cx="82673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8755509" y="356193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42" y="3488069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00" name="Овал 199"/>
          <p:cNvSpPr>
            <a:spLocks noChangeAspect="1"/>
          </p:cNvSpPr>
          <p:nvPr/>
        </p:nvSpPr>
        <p:spPr>
          <a:xfrm>
            <a:off x="4786455" y="317340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47" y="3212651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49" name="Овал 248"/>
          <p:cNvSpPr>
            <a:spLocks noChangeAspect="1"/>
          </p:cNvSpPr>
          <p:nvPr/>
        </p:nvSpPr>
        <p:spPr>
          <a:xfrm>
            <a:off x="7262489" y="427594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10" y="4246696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2" name="Овал 251"/>
          <p:cNvSpPr>
            <a:spLocks noChangeAspect="1"/>
          </p:cNvSpPr>
          <p:nvPr/>
        </p:nvSpPr>
        <p:spPr>
          <a:xfrm>
            <a:off x="11667344" y="4182132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3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606" y="4226765"/>
            <a:ext cx="462535" cy="46253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</p:pic>
      <p:sp>
        <p:nvSpPr>
          <p:cNvPr id="254" name="Прямоугольник 253"/>
          <p:cNvSpPr/>
          <p:nvPr/>
        </p:nvSpPr>
        <p:spPr>
          <a:xfrm>
            <a:off x="9770845" y="1842701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55" name="Прямоугольник 254"/>
          <p:cNvSpPr/>
          <p:nvPr/>
        </p:nvSpPr>
        <p:spPr>
          <a:xfrm>
            <a:off x="9694863" y="2089150"/>
            <a:ext cx="1125537" cy="138113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8232862" y="1184227"/>
            <a:ext cx="4147909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600" b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Arial"/>
              </a:rPr>
              <a:t>Прочие опасности.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В отдельных районах метель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ru-RU" sz="16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Arial"/>
            </a:endParaRPr>
          </a:p>
        </p:txBody>
      </p:sp>
      <p:sp>
        <p:nvSpPr>
          <p:cNvPr id="258" name="Прямоугольник 257"/>
          <p:cNvSpPr/>
          <p:nvPr/>
        </p:nvSpPr>
        <p:spPr>
          <a:xfrm>
            <a:off x="8238224" y="1910987"/>
            <a:ext cx="4142548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</a:rPr>
              <a:t>Гололедно - изморозевое отложение. 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На дорогах местами гололедица.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59" name="Picture 2" descr="C:\Users\cuks-nach-mon\Desktop\216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255" y="1902446"/>
            <a:ext cx="403225" cy="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2" descr="C:\Users\cuks-nach-mon\Desktop\214 (1)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99" y="1172249"/>
            <a:ext cx="416560" cy="350520"/>
          </a:xfrm>
          <a:prstGeom prst="rect">
            <a:avLst/>
          </a:prstGeom>
          <a:solidFill>
            <a:schemeClr val="bg2">
              <a:lumMod val="40000"/>
              <a:lumOff val="60000"/>
              <a:alpha val="59000"/>
            </a:schemeClr>
          </a:solidFill>
          <a:ln w="0" cap="flat" cmpd="sng" algn="ctr">
            <a:solidFill>
              <a:srgbClr val="777777"/>
            </a:solidFill>
            <a:prstDash val="solid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99067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solidFill>
            <a:srgbClr val="204D84"/>
          </a:solidFill>
          <a:ln w="9525" algn="ctr">
            <a:solidFill>
              <a:srgbClr val="0070C0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2" tIns="45655" rIns="91302" bIns="45655" anchor="ctr"/>
          <a:lstStyle>
            <a:defPPr>
              <a:defRPr lang="ru-RU"/>
            </a:defPPr>
            <a:lvl1pPr algn="ctr" defTabSz="582601">
              <a:defRPr sz="1200">
                <a:solidFill>
                  <a:prstClr val="white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endParaRPr lang="ru-RU" sz="2200" dirty="0"/>
          </a:p>
        </p:txBody>
      </p:sp>
      <p:grpSp>
        <p:nvGrpSpPr>
          <p:cNvPr id="123" name="Группа 122"/>
          <p:cNvGrpSpPr/>
          <p:nvPr/>
        </p:nvGrpSpPr>
        <p:grpSpPr>
          <a:xfrm>
            <a:off x="369624" y="1143002"/>
            <a:ext cx="12047162" cy="8153400"/>
            <a:chOff x="802758" y="1484784"/>
            <a:chExt cx="7568356" cy="5112568"/>
          </a:xfrm>
        </p:grpSpPr>
        <p:sp>
          <p:nvSpPr>
            <p:cNvPr id="124" name="Овал 123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12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ysClr val="window" lastClr="FFFFFF"/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6" name="Полилиния 125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29" name="Полилиния 12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6" name="Полилиния 225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3" name="Полилиния 232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4" name="Полилиния 233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5" name="Полилиния 234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6" name="Полилиния 235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7" name="Полилиния 236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8" name="Полилиния 237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39" name="Полилиния 238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0" name="Полилиния 239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41" name="Полилиния 240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1" name="Полилиния 250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52" name="Прямоугольник 251"/>
            <p:cNvSpPr/>
            <p:nvPr/>
          </p:nvSpPr>
          <p:spPr>
            <a:xfrm>
              <a:off x="6467288" y="2368967"/>
              <a:ext cx="7072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253" name="Прямоугольник 252"/>
            <p:cNvSpPr/>
            <p:nvPr/>
          </p:nvSpPr>
          <p:spPr>
            <a:xfrm>
              <a:off x="4503935" y="2536194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254" name="Прямоугольник 253"/>
            <p:cNvSpPr/>
            <p:nvPr/>
          </p:nvSpPr>
          <p:spPr>
            <a:xfrm>
              <a:off x="5649244" y="3019507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255" name="Прямоугольник 254"/>
            <p:cNvSpPr/>
            <p:nvPr/>
          </p:nvSpPr>
          <p:spPr>
            <a:xfrm>
              <a:off x="3720307" y="3142631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256" name="Прямоугольник 255"/>
            <p:cNvSpPr/>
            <p:nvPr/>
          </p:nvSpPr>
          <p:spPr>
            <a:xfrm>
              <a:off x="3479190" y="2718123"/>
              <a:ext cx="39881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257" name="Прямоугольник 256"/>
            <p:cNvSpPr/>
            <p:nvPr/>
          </p:nvSpPr>
          <p:spPr>
            <a:xfrm>
              <a:off x="5769803" y="4052288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258" name="Прямоугольник 257"/>
            <p:cNvSpPr/>
            <p:nvPr/>
          </p:nvSpPr>
          <p:spPr>
            <a:xfrm>
              <a:off x="4323105" y="4905943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259" name="Прямоугольник 258"/>
            <p:cNvSpPr/>
            <p:nvPr/>
          </p:nvSpPr>
          <p:spPr>
            <a:xfrm>
              <a:off x="3140655" y="3276806"/>
              <a:ext cx="59662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261" name="Полилиния 260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2" name="Полилиния 261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3" name="Полилиния 262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4" name="Полилиния 263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5" name="Прямоугольник 264"/>
            <p:cNvSpPr/>
            <p:nvPr/>
          </p:nvSpPr>
          <p:spPr>
            <a:xfrm>
              <a:off x="4266333" y="4195653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266" name="Прямоугольник 265"/>
            <p:cNvSpPr/>
            <p:nvPr/>
          </p:nvSpPr>
          <p:spPr>
            <a:xfrm>
              <a:off x="3660035" y="3716208"/>
              <a:ext cx="84391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267" name="Полилиния 266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68" name="Прямоугольник 267"/>
            <p:cNvSpPr/>
            <p:nvPr/>
          </p:nvSpPr>
          <p:spPr>
            <a:xfrm>
              <a:off x="6238398" y="4166173"/>
              <a:ext cx="7072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269" name="Полилиния 268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0" name="Полилиния 26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1" name="Прямоугольник 270"/>
            <p:cNvSpPr/>
            <p:nvPr/>
          </p:nvSpPr>
          <p:spPr>
            <a:xfrm>
              <a:off x="4726495" y="3385208"/>
              <a:ext cx="621354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272" name="Полилиния 27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3" name="Прямоугольник 272"/>
            <p:cNvSpPr/>
            <p:nvPr/>
          </p:nvSpPr>
          <p:spPr>
            <a:xfrm>
              <a:off x="5836351" y="4792971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274" name="Полилиния 27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5" name="Прямоугольник 274"/>
            <p:cNvSpPr/>
            <p:nvPr/>
          </p:nvSpPr>
          <p:spPr>
            <a:xfrm>
              <a:off x="6794555" y="4845300"/>
              <a:ext cx="7072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276" name="Прямоугольник 275"/>
            <p:cNvSpPr/>
            <p:nvPr/>
          </p:nvSpPr>
          <p:spPr>
            <a:xfrm>
              <a:off x="4684779" y="4537437"/>
              <a:ext cx="872149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277" name="Полилиния 27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8" name="Полилиния 27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79" name="Полилиния 27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0" name="Полилиния 27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1" name="Полилиния 28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2" name="Полилиния 28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3" name="Прямоугольник 282"/>
            <p:cNvSpPr/>
            <p:nvPr/>
          </p:nvSpPr>
          <p:spPr>
            <a:xfrm>
              <a:off x="7561435" y="3276878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284" name="Прямоугольник 283"/>
            <p:cNvSpPr/>
            <p:nvPr/>
          </p:nvSpPr>
          <p:spPr>
            <a:xfrm>
              <a:off x="6798060" y="3582042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285" name="Прямоугольник 284"/>
            <p:cNvSpPr/>
            <p:nvPr/>
          </p:nvSpPr>
          <p:spPr>
            <a:xfrm>
              <a:off x="7035667" y="4058766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286" name="Прямоугольник 285"/>
            <p:cNvSpPr/>
            <p:nvPr/>
          </p:nvSpPr>
          <p:spPr>
            <a:xfrm>
              <a:off x="7155589" y="5253948"/>
              <a:ext cx="421955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287" name="Прямоугольник 286"/>
            <p:cNvSpPr/>
            <p:nvPr/>
          </p:nvSpPr>
          <p:spPr>
            <a:xfrm>
              <a:off x="2845011" y="4675161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288" name="Полилиния 28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89" name="Полилиния 28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0" name="Прямоугольник 289"/>
            <p:cNvSpPr/>
            <p:nvPr/>
          </p:nvSpPr>
          <p:spPr>
            <a:xfrm>
              <a:off x="2153047" y="4665206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91" name="Полилиния 29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2" name="Прямоугольник 291"/>
            <p:cNvSpPr/>
            <p:nvPr/>
          </p:nvSpPr>
          <p:spPr>
            <a:xfrm>
              <a:off x="3371503" y="4855081"/>
              <a:ext cx="951602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93" name="Полилиния 29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4" name="Полилиния 29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5" name="Прямоугольник 294"/>
            <p:cNvSpPr/>
            <p:nvPr/>
          </p:nvSpPr>
          <p:spPr>
            <a:xfrm>
              <a:off x="5709522" y="5332284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96" name="Полилиния 29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7" name="Прямоугольник 296"/>
            <p:cNvSpPr/>
            <p:nvPr/>
          </p:nvSpPr>
          <p:spPr>
            <a:xfrm>
              <a:off x="6553436" y="5392929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98" name="Полилиния 29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99" name="Прямоугольник 298"/>
            <p:cNvSpPr/>
            <p:nvPr/>
          </p:nvSpPr>
          <p:spPr>
            <a:xfrm>
              <a:off x="2507719" y="2607873"/>
              <a:ext cx="7836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300" name="Полилиния 29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1" name="Прямоугольник 300"/>
            <p:cNvSpPr/>
            <p:nvPr/>
          </p:nvSpPr>
          <p:spPr>
            <a:xfrm>
              <a:off x="1995346" y="4238864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302" name="Полилиния 30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3" name="Прямоугольник 302"/>
            <p:cNvSpPr/>
            <p:nvPr/>
          </p:nvSpPr>
          <p:spPr>
            <a:xfrm>
              <a:off x="1630642" y="4595758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304" name="Полилиния 30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5" name="Прямоугольник 304"/>
            <p:cNvSpPr/>
            <p:nvPr/>
          </p:nvSpPr>
          <p:spPr>
            <a:xfrm>
              <a:off x="2899534" y="3704024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306" name="Полилиния 30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07" name="Прямоугольник 306"/>
            <p:cNvSpPr/>
            <p:nvPr/>
          </p:nvSpPr>
          <p:spPr>
            <a:xfrm>
              <a:off x="2806828" y="3306718"/>
              <a:ext cx="48452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308" name="Прямоугольник 307"/>
            <p:cNvSpPr/>
            <p:nvPr/>
          </p:nvSpPr>
          <p:spPr>
            <a:xfrm>
              <a:off x="826907" y="5022586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309" name="Полилиния 30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310" name="Прямоугольник 309"/>
            <p:cNvSpPr/>
            <p:nvPr/>
          </p:nvSpPr>
          <p:spPr>
            <a:xfrm>
              <a:off x="3813383" y="2096504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311" name="Прямоугольник 310"/>
            <p:cNvSpPr/>
            <p:nvPr/>
          </p:nvSpPr>
          <p:spPr>
            <a:xfrm>
              <a:off x="5021444" y="5123774"/>
              <a:ext cx="72335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312" name="Прямоугольник 311"/>
            <p:cNvSpPr/>
            <p:nvPr/>
          </p:nvSpPr>
          <p:spPr>
            <a:xfrm>
              <a:off x="7031247" y="5886046"/>
              <a:ext cx="64910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313" name="Прямоугольник 312"/>
            <p:cNvSpPr/>
            <p:nvPr/>
          </p:nvSpPr>
          <p:spPr>
            <a:xfrm>
              <a:off x="2845012" y="2407168"/>
              <a:ext cx="632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2951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314" name="Прямоугольник 313"/>
            <p:cNvSpPr/>
            <p:nvPr/>
          </p:nvSpPr>
          <p:spPr>
            <a:xfrm>
              <a:off x="997455" y="3897959"/>
              <a:ext cx="112545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315" name="Прямоугольник 314"/>
            <p:cNvSpPr/>
            <p:nvPr/>
          </p:nvSpPr>
          <p:spPr>
            <a:xfrm>
              <a:off x="3911006" y="2896757"/>
              <a:ext cx="6759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Сабы</a:t>
              </a:r>
            </a:p>
          </p:txBody>
        </p:sp>
        <p:sp>
          <p:nvSpPr>
            <p:cNvPr id="317" name="Прямоугольник 316"/>
            <p:cNvSpPr/>
            <p:nvPr/>
          </p:nvSpPr>
          <p:spPr>
            <a:xfrm>
              <a:off x="4219904" y="5500099"/>
              <a:ext cx="60288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318" name="Прямоугольник 317"/>
            <p:cNvSpPr/>
            <p:nvPr/>
          </p:nvSpPr>
          <p:spPr>
            <a:xfrm>
              <a:off x="3438966" y="4291303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319" name="Прямоугольник 318"/>
            <p:cNvSpPr/>
            <p:nvPr/>
          </p:nvSpPr>
          <p:spPr>
            <a:xfrm>
              <a:off x="1972211" y="2800375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320" name="Прямоугольник 319"/>
            <p:cNvSpPr/>
            <p:nvPr/>
          </p:nvSpPr>
          <p:spPr>
            <a:xfrm>
              <a:off x="5453384" y="3784105"/>
              <a:ext cx="89499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321" name="Прямоугольник 320"/>
            <p:cNvSpPr/>
            <p:nvPr/>
          </p:nvSpPr>
          <p:spPr>
            <a:xfrm>
              <a:off x="6274580" y="3432900"/>
              <a:ext cx="1205587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316" name="Прямоугольник 315"/>
            <p:cNvSpPr/>
            <p:nvPr/>
          </p:nvSpPr>
          <p:spPr>
            <a:xfrm>
              <a:off x="1522508" y="3724486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</p:grpSp>
      <p:sp>
        <p:nvSpPr>
          <p:cNvPr id="322" name="Полилиния 321"/>
          <p:cNvSpPr/>
          <p:nvPr/>
        </p:nvSpPr>
        <p:spPr>
          <a:xfrm>
            <a:off x="4148919" y="3821373"/>
            <a:ext cx="7137780" cy="2048454"/>
          </a:xfrm>
          <a:custGeom>
            <a:avLst/>
            <a:gdLst>
              <a:gd name="connsiteX0" fmla="*/ 7137780 w 7137780"/>
              <a:gd name="connsiteY0" fmla="*/ 0 h 2048453"/>
              <a:gd name="connsiteX1" fmla="*/ 7083188 w 7137780"/>
              <a:gd name="connsiteY1" fmla="*/ 102358 h 2048453"/>
              <a:gd name="connsiteX2" fmla="*/ 7021774 w 7137780"/>
              <a:gd name="connsiteY2" fmla="*/ 184245 h 2048453"/>
              <a:gd name="connsiteX3" fmla="*/ 6871648 w 7137780"/>
              <a:gd name="connsiteY3" fmla="*/ 245660 h 2048453"/>
              <a:gd name="connsiteX4" fmla="*/ 6776114 w 7137780"/>
              <a:gd name="connsiteY4" fmla="*/ 313899 h 2048453"/>
              <a:gd name="connsiteX5" fmla="*/ 6660108 w 7137780"/>
              <a:gd name="connsiteY5" fmla="*/ 388961 h 2048453"/>
              <a:gd name="connsiteX6" fmla="*/ 6284794 w 7137780"/>
              <a:gd name="connsiteY6" fmla="*/ 354842 h 2048453"/>
              <a:gd name="connsiteX7" fmla="*/ 6175612 w 7137780"/>
              <a:gd name="connsiteY7" fmla="*/ 252484 h 2048453"/>
              <a:gd name="connsiteX8" fmla="*/ 6039135 w 7137780"/>
              <a:gd name="connsiteY8" fmla="*/ 143302 h 2048453"/>
              <a:gd name="connsiteX9" fmla="*/ 5950424 w 7137780"/>
              <a:gd name="connsiteY9" fmla="*/ 81887 h 2048453"/>
              <a:gd name="connsiteX10" fmla="*/ 5807123 w 7137780"/>
              <a:gd name="connsiteY10" fmla="*/ 54591 h 2048453"/>
              <a:gd name="connsiteX11" fmla="*/ 5609230 w 7137780"/>
              <a:gd name="connsiteY11" fmla="*/ 54591 h 2048453"/>
              <a:gd name="connsiteX12" fmla="*/ 5500048 w 7137780"/>
              <a:gd name="connsiteY12" fmla="*/ 13648 h 2048453"/>
              <a:gd name="connsiteX13" fmla="*/ 5411338 w 7137780"/>
              <a:gd name="connsiteY13" fmla="*/ 54591 h 2048453"/>
              <a:gd name="connsiteX14" fmla="*/ 5268036 w 7137780"/>
              <a:gd name="connsiteY14" fmla="*/ 61415 h 2048453"/>
              <a:gd name="connsiteX15" fmla="*/ 5022377 w 7137780"/>
              <a:gd name="connsiteY15" fmla="*/ 150126 h 2048453"/>
              <a:gd name="connsiteX16" fmla="*/ 4920018 w 7137780"/>
              <a:gd name="connsiteY16" fmla="*/ 184245 h 2048453"/>
              <a:gd name="connsiteX17" fmla="*/ 4885899 w 7137780"/>
              <a:gd name="connsiteY17" fmla="*/ 259308 h 2048453"/>
              <a:gd name="connsiteX18" fmla="*/ 4940490 w 7137780"/>
              <a:gd name="connsiteY18" fmla="*/ 402609 h 2048453"/>
              <a:gd name="connsiteX19" fmla="*/ 4933666 w 7137780"/>
              <a:gd name="connsiteY19" fmla="*/ 457200 h 2048453"/>
              <a:gd name="connsiteX20" fmla="*/ 4824484 w 7137780"/>
              <a:gd name="connsiteY20" fmla="*/ 607326 h 2048453"/>
              <a:gd name="connsiteX21" fmla="*/ 4756245 w 7137780"/>
              <a:gd name="connsiteY21" fmla="*/ 641445 h 2048453"/>
              <a:gd name="connsiteX22" fmla="*/ 4647063 w 7137780"/>
              <a:gd name="connsiteY22" fmla="*/ 668740 h 2048453"/>
              <a:gd name="connsiteX23" fmla="*/ 4551529 w 7137780"/>
              <a:gd name="connsiteY23" fmla="*/ 668740 h 2048453"/>
              <a:gd name="connsiteX24" fmla="*/ 4442347 w 7137780"/>
              <a:gd name="connsiteY24" fmla="*/ 614149 h 2048453"/>
              <a:gd name="connsiteX25" fmla="*/ 4312693 w 7137780"/>
              <a:gd name="connsiteY25" fmla="*/ 539087 h 2048453"/>
              <a:gd name="connsiteX26" fmla="*/ 4237630 w 7137780"/>
              <a:gd name="connsiteY26" fmla="*/ 566382 h 2048453"/>
              <a:gd name="connsiteX27" fmla="*/ 4196687 w 7137780"/>
              <a:gd name="connsiteY27" fmla="*/ 627797 h 2048453"/>
              <a:gd name="connsiteX28" fmla="*/ 4121624 w 7137780"/>
              <a:gd name="connsiteY28" fmla="*/ 682388 h 2048453"/>
              <a:gd name="connsiteX29" fmla="*/ 3964675 w 7137780"/>
              <a:gd name="connsiteY29" fmla="*/ 661917 h 2048453"/>
              <a:gd name="connsiteX30" fmla="*/ 3869141 w 7137780"/>
              <a:gd name="connsiteY30" fmla="*/ 771099 h 2048453"/>
              <a:gd name="connsiteX31" fmla="*/ 3807726 w 7137780"/>
              <a:gd name="connsiteY31" fmla="*/ 859809 h 2048453"/>
              <a:gd name="connsiteX32" fmla="*/ 3773606 w 7137780"/>
              <a:gd name="connsiteY32" fmla="*/ 893928 h 2048453"/>
              <a:gd name="connsiteX33" fmla="*/ 3712191 w 7137780"/>
              <a:gd name="connsiteY33" fmla="*/ 900752 h 2048453"/>
              <a:gd name="connsiteX34" fmla="*/ 3650777 w 7137780"/>
              <a:gd name="connsiteY34" fmla="*/ 921224 h 2048453"/>
              <a:gd name="connsiteX35" fmla="*/ 3603009 w 7137780"/>
              <a:gd name="connsiteY35" fmla="*/ 975815 h 2048453"/>
              <a:gd name="connsiteX36" fmla="*/ 3562066 w 7137780"/>
              <a:gd name="connsiteY36" fmla="*/ 1098645 h 2048453"/>
              <a:gd name="connsiteX37" fmla="*/ 3548418 w 7137780"/>
              <a:gd name="connsiteY37" fmla="*/ 1173708 h 2048453"/>
              <a:gd name="connsiteX38" fmla="*/ 3521123 w 7137780"/>
              <a:gd name="connsiteY38" fmla="*/ 1201003 h 2048453"/>
              <a:gd name="connsiteX39" fmla="*/ 3418765 w 7137780"/>
              <a:gd name="connsiteY39" fmla="*/ 1235123 h 2048453"/>
              <a:gd name="connsiteX40" fmla="*/ 3282287 w 7137780"/>
              <a:gd name="connsiteY40" fmla="*/ 1269242 h 2048453"/>
              <a:gd name="connsiteX41" fmla="*/ 3207224 w 7137780"/>
              <a:gd name="connsiteY41" fmla="*/ 1255594 h 2048453"/>
              <a:gd name="connsiteX42" fmla="*/ 3118514 w 7137780"/>
              <a:gd name="connsiteY42" fmla="*/ 1214651 h 2048453"/>
              <a:gd name="connsiteX43" fmla="*/ 3009332 w 7137780"/>
              <a:gd name="connsiteY43" fmla="*/ 1187355 h 2048453"/>
              <a:gd name="connsiteX44" fmla="*/ 2961565 w 7137780"/>
              <a:gd name="connsiteY44" fmla="*/ 1214651 h 2048453"/>
              <a:gd name="connsiteX45" fmla="*/ 2893326 w 7137780"/>
              <a:gd name="connsiteY45" fmla="*/ 1269242 h 2048453"/>
              <a:gd name="connsiteX46" fmla="*/ 2784144 w 7137780"/>
              <a:gd name="connsiteY46" fmla="*/ 1317009 h 2048453"/>
              <a:gd name="connsiteX47" fmla="*/ 2640842 w 7137780"/>
              <a:gd name="connsiteY47" fmla="*/ 1323833 h 2048453"/>
              <a:gd name="connsiteX48" fmla="*/ 2545308 w 7137780"/>
              <a:gd name="connsiteY48" fmla="*/ 1303361 h 2048453"/>
              <a:gd name="connsiteX49" fmla="*/ 2415654 w 7137780"/>
              <a:gd name="connsiteY49" fmla="*/ 1296537 h 2048453"/>
              <a:gd name="connsiteX50" fmla="*/ 2313296 w 7137780"/>
              <a:gd name="connsiteY50" fmla="*/ 1317009 h 2048453"/>
              <a:gd name="connsiteX51" fmla="*/ 2204114 w 7137780"/>
              <a:gd name="connsiteY51" fmla="*/ 1392072 h 2048453"/>
              <a:gd name="connsiteX52" fmla="*/ 2142699 w 7137780"/>
              <a:gd name="connsiteY52" fmla="*/ 1419367 h 2048453"/>
              <a:gd name="connsiteX53" fmla="*/ 1999397 w 7137780"/>
              <a:gd name="connsiteY53" fmla="*/ 1419367 h 2048453"/>
              <a:gd name="connsiteX54" fmla="*/ 1931159 w 7137780"/>
              <a:gd name="connsiteY54" fmla="*/ 1385248 h 2048453"/>
              <a:gd name="connsiteX55" fmla="*/ 1760562 w 7137780"/>
              <a:gd name="connsiteY55" fmla="*/ 1303361 h 2048453"/>
              <a:gd name="connsiteX56" fmla="*/ 1330657 w 7137780"/>
              <a:gd name="connsiteY56" fmla="*/ 1480782 h 2048453"/>
              <a:gd name="connsiteX57" fmla="*/ 1180532 w 7137780"/>
              <a:gd name="connsiteY57" fmla="*/ 1487606 h 2048453"/>
              <a:gd name="connsiteX58" fmla="*/ 1105469 w 7137780"/>
              <a:gd name="connsiteY58" fmla="*/ 1480782 h 2048453"/>
              <a:gd name="connsiteX59" fmla="*/ 1009935 w 7137780"/>
              <a:gd name="connsiteY59" fmla="*/ 1480782 h 2048453"/>
              <a:gd name="connsiteX60" fmla="*/ 928048 w 7137780"/>
              <a:gd name="connsiteY60" fmla="*/ 1535373 h 2048453"/>
              <a:gd name="connsiteX61" fmla="*/ 805218 w 7137780"/>
              <a:gd name="connsiteY61" fmla="*/ 1610436 h 2048453"/>
              <a:gd name="connsiteX62" fmla="*/ 675565 w 7137780"/>
              <a:gd name="connsiteY62" fmla="*/ 1637731 h 2048453"/>
              <a:gd name="connsiteX63" fmla="*/ 423081 w 7137780"/>
              <a:gd name="connsiteY63" fmla="*/ 1637731 h 2048453"/>
              <a:gd name="connsiteX64" fmla="*/ 225188 w 7137780"/>
              <a:gd name="connsiteY64" fmla="*/ 1733266 h 2048453"/>
              <a:gd name="connsiteX65" fmla="*/ 156950 w 7137780"/>
              <a:gd name="connsiteY65" fmla="*/ 1917511 h 2048453"/>
              <a:gd name="connsiteX66" fmla="*/ 95535 w 7137780"/>
              <a:gd name="connsiteY66" fmla="*/ 1985749 h 2048453"/>
              <a:gd name="connsiteX67" fmla="*/ 20472 w 7137780"/>
              <a:gd name="connsiteY67" fmla="*/ 2040340 h 2048453"/>
              <a:gd name="connsiteX68" fmla="*/ 0 w 7137780"/>
              <a:gd name="connsiteY68" fmla="*/ 2047164 h 2048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7137780" h="2048453">
                <a:moveTo>
                  <a:pt x="7137780" y="0"/>
                </a:moveTo>
                <a:cubicBezTo>
                  <a:pt x="7120151" y="35825"/>
                  <a:pt x="7102522" y="71651"/>
                  <a:pt x="7083188" y="102358"/>
                </a:cubicBezTo>
                <a:cubicBezTo>
                  <a:pt x="7063854" y="133065"/>
                  <a:pt x="7057031" y="160361"/>
                  <a:pt x="7021774" y="184245"/>
                </a:cubicBezTo>
                <a:cubicBezTo>
                  <a:pt x="6986517" y="208129"/>
                  <a:pt x="6912591" y="224051"/>
                  <a:pt x="6871648" y="245660"/>
                </a:cubicBezTo>
                <a:cubicBezTo>
                  <a:pt x="6830705" y="267269"/>
                  <a:pt x="6811371" y="290016"/>
                  <a:pt x="6776114" y="313899"/>
                </a:cubicBezTo>
                <a:cubicBezTo>
                  <a:pt x="6740857" y="337782"/>
                  <a:pt x="6741995" y="382137"/>
                  <a:pt x="6660108" y="388961"/>
                </a:cubicBezTo>
                <a:cubicBezTo>
                  <a:pt x="6578221" y="395785"/>
                  <a:pt x="6365543" y="377588"/>
                  <a:pt x="6284794" y="354842"/>
                </a:cubicBezTo>
                <a:cubicBezTo>
                  <a:pt x="6204045" y="332096"/>
                  <a:pt x="6216555" y="287741"/>
                  <a:pt x="6175612" y="252484"/>
                </a:cubicBezTo>
                <a:cubicBezTo>
                  <a:pt x="6134669" y="217227"/>
                  <a:pt x="6076666" y="171735"/>
                  <a:pt x="6039135" y="143302"/>
                </a:cubicBezTo>
                <a:cubicBezTo>
                  <a:pt x="6001604" y="114869"/>
                  <a:pt x="5989093" y="96672"/>
                  <a:pt x="5950424" y="81887"/>
                </a:cubicBezTo>
                <a:cubicBezTo>
                  <a:pt x="5911755" y="67102"/>
                  <a:pt x="5863989" y="59140"/>
                  <a:pt x="5807123" y="54591"/>
                </a:cubicBezTo>
                <a:cubicBezTo>
                  <a:pt x="5750257" y="50042"/>
                  <a:pt x="5660409" y="61415"/>
                  <a:pt x="5609230" y="54591"/>
                </a:cubicBezTo>
                <a:cubicBezTo>
                  <a:pt x="5558051" y="47767"/>
                  <a:pt x="5533030" y="13648"/>
                  <a:pt x="5500048" y="13648"/>
                </a:cubicBezTo>
                <a:cubicBezTo>
                  <a:pt x="5467066" y="13648"/>
                  <a:pt x="5450007" y="46630"/>
                  <a:pt x="5411338" y="54591"/>
                </a:cubicBezTo>
                <a:cubicBezTo>
                  <a:pt x="5372669" y="62552"/>
                  <a:pt x="5332863" y="45493"/>
                  <a:pt x="5268036" y="61415"/>
                </a:cubicBezTo>
                <a:cubicBezTo>
                  <a:pt x="5203209" y="77337"/>
                  <a:pt x="5080380" y="129654"/>
                  <a:pt x="5022377" y="150126"/>
                </a:cubicBezTo>
                <a:cubicBezTo>
                  <a:pt x="4964374" y="170598"/>
                  <a:pt x="4942764" y="166048"/>
                  <a:pt x="4920018" y="184245"/>
                </a:cubicBezTo>
                <a:cubicBezTo>
                  <a:pt x="4897272" y="202442"/>
                  <a:pt x="4882487" y="222914"/>
                  <a:pt x="4885899" y="259308"/>
                </a:cubicBezTo>
                <a:cubicBezTo>
                  <a:pt x="4889311" y="295702"/>
                  <a:pt x="4932529" y="369627"/>
                  <a:pt x="4940490" y="402609"/>
                </a:cubicBezTo>
                <a:cubicBezTo>
                  <a:pt x="4948451" y="435591"/>
                  <a:pt x="4953000" y="423081"/>
                  <a:pt x="4933666" y="457200"/>
                </a:cubicBezTo>
                <a:cubicBezTo>
                  <a:pt x="4914332" y="491319"/>
                  <a:pt x="4854054" y="576619"/>
                  <a:pt x="4824484" y="607326"/>
                </a:cubicBezTo>
                <a:cubicBezTo>
                  <a:pt x="4794914" y="638033"/>
                  <a:pt x="4785815" y="631209"/>
                  <a:pt x="4756245" y="641445"/>
                </a:cubicBezTo>
                <a:cubicBezTo>
                  <a:pt x="4726675" y="651681"/>
                  <a:pt x="4681182" y="664191"/>
                  <a:pt x="4647063" y="668740"/>
                </a:cubicBezTo>
                <a:cubicBezTo>
                  <a:pt x="4612944" y="673289"/>
                  <a:pt x="4585648" y="677838"/>
                  <a:pt x="4551529" y="668740"/>
                </a:cubicBezTo>
                <a:cubicBezTo>
                  <a:pt x="4517410" y="659642"/>
                  <a:pt x="4482153" y="635758"/>
                  <a:pt x="4442347" y="614149"/>
                </a:cubicBezTo>
                <a:cubicBezTo>
                  <a:pt x="4402541" y="592540"/>
                  <a:pt x="4346812" y="547048"/>
                  <a:pt x="4312693" y="539087"/>
                </a:cubicBezTo>
                <a:cubicBezTo>
                  <a:pt x="4278574" y="531126"/>
                  <a:pt x="4256964" y="551597"/>
                  <a:pt x="4237630" y="566382"/>
                </a:cubicBezTo>
                <a:cubicBezTo>
                  <a:pt x="4218296" y="581167"/>
                  <a:pt x="4216021" y="608463"/>
                  <a:pt x="4196687" y="627797"/>
                </a:cubicBezTo>
                <a:cubicBezTo>
                  <a:pt x="4177353" y="647131"/>
                  <a:pt x="4160293" y="676701"/>
                  <a:pt x="4121624" y="682388"/>
                </a:cubicBezTo>
                <a:cubicBezTo>
                  <a:pt x="4082955" y="688075"/>
                  <a:pt x="4006755" y="647132"/>
                  <a:pt x="3964675" y="661917"/>
                </a:cubicBezTo>
                <a:cubicBezTo>
                  <a:pt x="3922594" y="676702"/>
                  <a:pt x="3895299" y="738117"/>
                  <a:pt x="3869141" y="771099"/>
                </a:cubicBezTo>
                <a:cubicBezTo>
                  <a:pt x="3842983" y="804081"/>
                  <a:pt x="3823648" y="839338"/>
                  <a:pt x="3807726" y="859809"/>
                </a:cubicBezTo>
                <a:cubicBezTo>
                  <a:pt x="3791804" y="880280"/>
                  <a:pt x="3789528" y="887104"/>
                  <a:pt x="3773606" y="893928"/>
                </a:cubicBezTo>
                <a:cubicBezTo>
                  <a:pt x="3757684" y="900752"/>
                  <a:pt x="3732662" y="896203"/>
                  <a:pt x="3712191" y="900752"/>
                </a:cubicBezTo>
                <a:cubicBezTo>
                  <a:pt x="3691720" y="905301"/>
                  <a:pt x="3668974" y="908714"/>
                  <a:pt x="3650777" y="921224"/>
                </a:cubicBezTo>
                <a:cubicBezTo>
                  <a:pt x="3632580" y="933734"/>
                  <a:pt x="3617794" y="946245"/>
                  <a:pt x="3603009" y="975815"/>
                </a:cubicBezTo>
                <a:cubicBezTo>
                  <a:pt x="3588224" y="1005385"/>
                  <a:pt x="3571165" y="1065663"/>
                  <a:pt x="3562066" y="1098645"/>
                </a:cubicBezTo>
                <a:cubicBezTo>
                  <a:pt x="3552967" y="1131627"/>
                  <a:pt x="3555242" y="1156648"/>
                  <a:pt x="3548418" y="1173708"/>
                </a:cubicBezTo>
                <a:cubicBezTo>
                  <a:pt x="3541594" y="1190768"/>
                  <a:pt x="3542732" y="1190767"/>
                  <a:pt x="3521123" y="1201003"/>
                </a:cubicBezTo>
                <a:cubicBezTo>
                  <a:pt x="3499514" y="1211239"/>
                  <a:pt x="3458571" y="1223750"/>
                  <a:pt x="3418765" y="1235123"/>
                </a:cubicBezTo>
                <a:cubicBezTo>
                  <a:pt x="3378959" y="1246496"/>
                  <a:pt x="3317544" y="1265830"/>
                  <a:pt x="3282287" y="1269242"/>
                </a:cubicBezTo>
                <a:cubicBezTo>
                  <a:pt x="3247030" y="1272654"/>
                  <a:pt x="3234519" y="1264692"/>
                  <a:pt x="3207224" y="1255594"/>
                </a:cubicBezTo>
                <a:cubicBezTo>
                  <a:pt x="3179929" y="1246496"/>
                  <a:pt x="3151496" y="1226024"/>
                  <a:pt x="3118514" y="1214651"/>
                </a:cubicBezTo>
                <a:cubicBezTo>
                  <a:pt x="3085532" y="1203278"/>
                  <a:pt x="3035490" y="1187355"/>
                  <a:pt x="3009332" y="1187355"/>
                </a:cubicBezTo>
                <a:cubicBezTo>
                  <a:pt x="2983174" y="1187355"/>
                  <a:pt x="2980899" y="1201003"/>
                  <a:pt x="2961565" y="1214651"/>
                </a:cubicBezTo>
                <a:cubicBezTo>
                  <a:pt x="2942231" y="1228299"/>
                  <a:pt x="2922896" y="1252182"/>
                  <a:pt x="2893326" y="1269242"/>
                </a:cubicBezTo>
                <a:cubicBezTo>
                  <a:pt x="2863756" y="1286302"/>
                  <a:pt x="2826225" y="1307911"/>
                  <a:pt x="2784144" y="1317009"/>
                </a:cubicBezTo>
                <a:cubicBezTo>
                  <a:pt x="2742063" y="1326108"/>
                  <a:pt x="2680648" y="1326108"/>
                  <a:pt x="2640842" y="1323833"/>
                </a:cubicBezTo>
                <a:cubicBezTo>
                  <a:pt x="2601036" y="1321558"/>
                  <a:pt x="2582839" y="1307910"/>
                  <a:pt x="2545308" y="1303361"/>
                </a:cubicBezTo>
                <a:cubicBezTo>
                  <a:pt x="2507777" y="1298812"/>
                  <a:pt x="2454323" y="1294262"/>
                  <a:pt x="2415654" y="1296537"/>
                </a:cubicBezTo>
                <a:cubicBezTo>
                  <a:pt x="2376985" y="1298812"/>
                  <a:pt x="2348553" y="1301087"/>
                  <a:pt x="2313296" y="1317009"/>
                </a:cubicBezTo>
                <a:cubicBezTo>
                  <a:pt x="2278039" y="1332932"/>
                  <a:pt x="2232547" y="1375012"/>
                  <a:pt x="2204114" y="1392072"/>
                </a:cubicBezTo>
                <a:cubicBezTo>
                  <a:pt x="2175681" y="1409132"/>
                  <a:pt x="2176818" y="1414818"/>
                  <a:pt x="2142699" y="1419367"/>
                </a:cubicBezTo>
                <a:cubicBezTo>
                  <a:pt x="2108580" y="1423916"/>
                  <a:pt x="2034654" y="1425053"/>
                  <a:pt x="1999397" y="1419367"/>
                </a:cubicBezTo>
                <a:cubicBezTo>
                  <a:pt x="1964140" y="1413681"/>
                  <a:pt x="1931159" y="1385248"/>
                  <a:pt x="1931159" y="1385248"/>
                </a:cubicBezTo>
                <a:cubicBezTo>
                  <a:pt x="1891353" y="1365914"/>
                  <a:pt x="1860646" y="1287439"/>
                  <a:pt x="1760562" y="1303361"/>
                </a:cubicBezTo>
                <a:cubicBezTo>
                  <a:pt x="1660478" y="1319283"/>
                  <a:pt x="1427329" y="1450075"/>
                  <a:pt x="1330657" y="1480782"/>
                </a:cubicBezTo>
                <a:cubicBezTo>
                  <a:pt x="1233985" y="1511489"/>
                  <a:pt x="1218063" y="1487606"/>
                  <a:pt x="1180532" y="1487606"/>
                </a:cubicBezTo>
                <a:cubicBezTo>
                  <a:pt x="1143001" y="1487606"/>
                  <a:pt x="1133902" y="1481919"/>
                  <a:pt x="1105469" y="1480782"/>
                </a:cubicBezTo>
                <a:cubicBezTo>
                  <a:pt x="1077036" y="1479645"/>
                  <a:pt x="1039505" y="1471684"/>
                  <a:pt x="1009935" y="1480782"/>
                </a:cubicBezTo>
                <a:cubicBezTo>
                  <a:pt x="980365" y="1489880"/>
                  <a:pt x="962167" y="1513764"/>
                  <a:pt x="928048" y="1535373"/>
                </a:cubicBezTo>
                <a:cubicBezTo>
                  <a:pt x="893929" y="1556982"/>
                  <a:pt x="847298" y="1593376"/>
                  <a:pt x="805218" y="1610436"/>
                </a:cubicBezTo>
                <a:cubicBezTo>
                  <a:pt x="763137" y="1627496"/>
                  <a:pt x="739254" y="1633182"/>
                  <a:pt x="675565" y="1637731"/>
                </a:cubicBezTo>
                <a:cubicBezTo>
                  <a:pt x="611876" y="1642280"/>
                  <a:pt x="498144" y="1621809"/>
                  <a:pt x="423081" y="1637731"/>
                </a:cubicBezTo>
                <a:cubicBezTo>
                  <a:pt x="348018" y="1653653"/>
                  <a:pt x="269543" y="1686636"/>
                  <a:pt x="225188" y="1733266"/>
                </a:cubicBezTo>
                <a:cubicBezTo>
                  <a:pt x="180833" y="1779896"/>
                  <a:pt x="178559" y="1875431"/>
                  <a:pt x="156950" y="1917511"/>
                </a:cubicBezTo>
                <a:cubicBezTo>
                  <a:pt x="135341" y="1959591"/>
                  <a:pt x="118281" y="1965278"/>
                  <a:pt x="95535" y="1985749"/>
                </a:cubicBezTo>
                <a:cubicBezTo>
                  <a:pt x="72789" y="2006221"/>
                  <a:pt x="36394" y="2030104"/>
                  <a:pt x="20472" y="2040340"/>
                </a:cubicBezTo>
                <a:cubicBezTo>
                  <a:pt x="4549" y="2050576"/>
                  <a:pt x="2274" y="2048870"/>
                  <a:pt x="0" y="2047164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2865750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324" name="Группа 323"/>
          <p:cNvGrpSpPr/>
          <p:nvPr/>
        </p:nvGrpSpPr>
        <p:grpSpPr>
          <a:xfrm>
            <a:off x="457440" y="1182979"/>
            <a:ext cx="2757205" cy="1778890"/>
            <a:chOff x="793779" y="7599741"/>
            <a:chExt cx="4921221" cy="1995499"/>
          </a:xfrm>
        </p:grpSpPr>
        <p:sp>
          <p:nvSpPr>
            <p:cNvPr id="325" name="Прямоугольник 324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26" name="Text Box 144"/>
            <p:cNvSpPr txBox="1">
              <a:spLocks noChangeArrowheads="1"/>
            </p:cNvSpPr>
            <p:nvPr/>
          </p:nvSpPr>
          <p:spPr bwMode="auto">
            <a:xfrm>
              <a:off x="1381893" y="7701851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327" name="Прямоугольник 326"/>
          <p:cNvSpPr>
            <a:spLocks noChangeAspect="1"/>
          </p:cNvSpPr>
          <p:nvPr/>
        </p:nvSpPr>
        <p:spPr>
          <a:xfrm>
            <a:off x="560991" y="1677895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Прямоугольник 327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329" name="Прямоугольник 328"/>
          <p:cNvSpPr>
            <a:spLocks noChangeAspect="1"/>
          </p:cNvSpPr>
          <p:nvPr/>
        </p:nvSpPr>
        <p:spPr>
          <a:xfrm>
            <a:off x="560991" y="2032907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331" name="Прямоугольник 330"/>
          <p:cNvSpPr>
            <a:spLocks noChangeAspect="1"/>
          </p:cNvSpPr>
          <p:nvPr/>
        </p:nvSpPr>
        <p:spPr>
          <a:xfrm>
            <a:off x="560991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2" name="Прямоугольник 331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grpSp>
        <p:nvGrpSpPr>
          <p:cNvPr id="333" name="Группа 332"/>
          <p:cNvGrpSpPr/>
          <p:nvPr/>
        </p:nvGrpSpPr>
        <p:grpSpPr>
          <a:xfrm>
            <a:off x="389106" y="7288134"/>
            <a:ext cx="3780661" cy="1908056"/>
            <a:chOff x="793779" y="7943881"/>
            <a:chExt cx="4419309" cy="1651358"/>
          </a:xfrm>
          <a:solidFill>
            <a:srgbClr val="D7D7D7"/>
          </a:solidFill>
        </p:grpSpPr>
        <p:sp>
          <p:nvSpPr>
            <p:cNvPr id="334" name="Прямоугольник 333"/>
            <p:cNvSpPr/>
            <p:nvPr/>
          </p:nvSpPr>
          <p:spPr>
            <a:xfrm>
              <a:off x="793779" y="7943881"/>
              <a:ext cx="4419309" cy="1651358"/>
            </a:xfrm>
            <a:prstGeom prst="rect">
              <a:avLst/>
            </a:prstGeom>
            <a:grpFill/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335" name="Text Box 144"/>
            <p:cNvSpPr txBox="1">
              <a:spLocks noChangeArrowheads="1"/>
            </p:cNvSpPr>
            <p:nvPr/>
          </p:nvSpPr>
          <p:spPr bwMode="auto">
            <a:xfrm>
              <a:off x="1562462" y="8001305"/>
              <a:ext cx="2972868" cy="256734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336" name="Прямоугольник 335"/>
          <p:cNvSpPr/>
          <p:nvPr/>
        </p:nvSpPr>
        <p:spPr>
          <a:xfrm>
            <a:off x="1006933" y="7774859"/>
            <a:ext cx="3206750" cy="738650"/>
          </a:xfrm>
          <a:prstGeom prst="rect">
            <a:avLst/>
          </a:prstGeom>
        </p:spPr>
        <p:txBody>
          <a:bodyPr wrap="square" lIns="91424" tIns="45713" rIns="91424" bIns="4571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провалов людей и техники под лед (согласно статистических данных 2015-2019 гг.)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337" name="Прямоугольник 336"/>
          <p:cNvSpPr/>
          <p:nvPr/>
        </p:nvSpPr>
        <p:spPr>
          <a:xfrm>
            <a:off x="5939360" y="1182976"/>
            <a:ext cx="6294232" cy="83098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4" tIns="45713" rIns="91424" bIns="45713">
            <a:spAutoFit/>
          </a:bodyPr>
          <a:lstStyle/>
          <a:p>
            <a:r>
              <a:rPr lang="ru-RU" sz="1600" b="1" u="sng" dirty="0">
                <a:solidFill>
                  <a:srgbClr val="000000"/>
                </a:solidFill>
              </a:rPr>
              <a:t>Тонкий лед</a:t>
            </a:r>
          </a:p>
          <a:p>
            <a:pPr algn="just"/>
            <a:r>
              <a:rPr lang="ru-RU" sz="1600" b="1" dirty="0">
                <a:solidFill>
                  <a:srgbClr val="000000"/>
                </a:solidFill>
              </a:rPr>
              <a:t>На реках и водохранилищах наблюдаются </a:t>
            </a:r>
            <a:r>
              <a:rPr lang="ru-RU" sz="1600" b="1" dirty="0" smtClean="0">
                <a:solidFill>
                  <a:srgbClr val="000000"/>
                </a:solidFill>
              </a:rPr>
              <a:t>процессы ледообразования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338" name="Picture 2" descr="C:\Users\cuks-nach-mon\Desktop\214 (1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51" y="1276190"/>
            <a:ext cx="420251" cy="4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" name="Полилиния 338"/>
          <p:cNvSpPr/>
          <p:nvPr/>
        </p:nvSpPr>
        <p:spPr>
          <a:xfrm>
            <a:off x="2483896" y="4108238"/>
            <a:ext cx="1675911" cy="2940834"/>
          </a:xfrm>
          <a:custGeom>
            <a:avLst/>
            <a:gdLst>
              <a:gd name="connsiteX0" fmla="*/ 0 w 1675911"/>
              <a:gd name="connsiteY0" fmla="*/ 6566 h 2940835"/>
              <a:gd name="connsiteX1" fmla="*/ 163773 w 1675911"/>
              <a:gd name="connsiteY1" fmla="*/ 6566 h 2940835"/>
              <a:gd name="connsiteX2" fmla="*/ 211540 w 1675911"/>
              <a:gd name="connsiteY2" fmla="*/ 74805 h 2940835"/>
              <a:gd name="connsiteX3" fmla="*/ 348017 w 1675911"/>
              <a:gd name="connsiteY3" fmla="*/ 108924 h 2940835"/>
              <a:gd name="connsiteX4" fmla="*/ 491319 w 1675911"/>
              <a:gd name="connsiteY4" fmla="*/ 102100 h 2940835"/>
              <a:gd name="connsiteX5" fmla="*/ 593677 w 1675911"/>
              <a:gd name="connsiteY5" fmla="*/ 88453 h 2940835"/>
              <a:gd name="connsiteX6" fmla="*/ 784746 w 1675911"/>
              <a:gd name="connsiteY6" fmla="*/ 88453 h 2940835"/>
              <a:gd name="connsiteX7" fmla="*/ 914400 w 1675911"/>
              <a:gd name="connsiteY7" fmla="*/ 122572 h 2940835"/>
              <a:gd name="connsiteX8" fmla="*/ 955343 w 1675911"/>
              <a:gd name="connsiteY8" fmla="*/ 136220 h 2940835"/>
              <a:gd name="connsiteX9" fmla="*/ 989462 w 1675911"/>
              <a:gd name="connsiteY9" fmla="*/ 231754 h 2940835"/>
              <a:gd name="connsiteX10" fmla="*/ 948519 w 1675911"/>
              <a:gd name="connsiteY10" fmla="*/ 340936 h 2940835"/>
              <a:gd name="connsiteX11" fmla="*/ 921223 w 1675911"/>
              <a:gd name="connsiteY11" fmla="*/ 450118 h 2940835"/>
              <a:gd name="connsiteX12" fmla="*/ 900752 w 1675911"/>
              <a:gd name="connsiteY12" fmla="*/ 559300 h 2940835"/>
              <a:gd name="connsiteX13" fmla="*/ 921223 w 1675911"/>
              <a:gd name="connsiteY13" fmla="*/ 654835 h 2940835"/>
              <a:gd name="connsiteX14" fmla="*/ 1009934 w 1675911"/>
              <a:gd name="connsiteY14" fmla="*/ 777665 h 2940835"/>
              <a:gd name="connsiteX15" fmla="*/ 1084997 w 1675911"/>
              <a:gd name="connsiteY15" fmla="*/ 941438 h 2940835"/>
              <a:gd name="connsiteX16" fmla="*/ 1098644 w 1675911"/>
              <a:gd name="connsiteY16" fmla="*/ 1084739 h 2940835"/>
              <a:gd name="connsiteX17" fmla="*/ 1139588 w 1675911"/>
              <a:gd name="connsiteY17" fmla="*/ 1255336 h 2940835"/>
              <a:gd name="connsiteX18" fmla="*/ 1201003 w 1675911"/>
              <a:gd name="connsiteY18" fmla="*/ 1330399 h 2940835"/>
              <a:gd name="connsiteX19" fmla="*/ 1385247 w 1675911"/>
              <a:gd name="connsiteY19" fmla="*/ 1460053 h 2940835"/>
              <a:gd name="connsiteX20" fmla="*/ 1596788 w 1675911"/>
              <a:gd name="connsiteY20" fmla="*/ 1657945 h 2940835"/>
              <a:gd name="connsiteX21" fmla="*/ 1658203 w 1675911"/>
              <a:gd name="connsiteY21" fmla="*/ 1828542 h 2940835"/>
              <a:gd name="connsiteX22" fmla="*/ 1665026 w 1675911"/>
              <a:gd name="connsiteY22" fmla="*/ 1951372 h 2940835"/>
              <a:gd name="connsiteX23" fmla="*/ 1521725 w 1675911"/>
              <a:gd name="connsiteY23" fmla="*/ 2012787 h 2940835"/>
              <a:gd name="connsiteX24" fmla="*/ 1412543 w 1675911"/>
              <a:gd name="connsiteY24" fmla="*/ 2060554 h 2940835"/>
              <a:gd name="connsiteX25" fmla="*/ 1214650 w 1675911"/>
              <a:gd name="connsiteY25" fmla="*/ 2087850 h 2940835"/>
              <a:gd name="connsiteX26" fmla="*/ 1057701 w 1675911"/>
              <a:gd name="connsiteY26" fmla="*/ 2169736 h 2940835"/>
              <a:gd name="connsiteX27" fmla="*/ 1003110 w 1675911"/>
              <a:gd name="connsiteY27" fmla="*/ 2224327 h 2940835"/>
              <a:gd name="connsiteX28" fmla="*/ 928047 w 1675911"/>
              <a:gd name="connsiteY28" fmla="*/ 2251623 h 2940835"/>
              <a:gd name="connsiteX29" fmla="*/ 866632 w 1675911"/>
              <a:gd name="connsiteY29" fmla="*/ 2326685 h 2940835"/>
              <a:gd name="connsiteX30" fmla="*/ 832513 w 1675911"/>
              <a:gd name="connsiteY30" fmla="*/ 2394924 h 2940835"/>
              <a:gd name="connsiteX31" fmla="*/ 784746 w 1675911"/>
              <a:gd name="connsiteY31" fmla="*/ 2524578 h 2940835"/>
              <a:gd name="connsiteX32" fmla="*/ 784746 w 1675911"/>
              <a:gd name="connsiteY32" fmla="*/ 2626936 h 2940835"/>
              <a:gd name="connsiteX33" fmla="*/ 859808 w 1675911"/>
              <a:gd name="connsiteY33" fmla="*/ 2790709 h 2940835"/>
              <a:gd name="connsiteX34" fmla="*/ 887104 w 1675911"/>
              <a:gd name="connsiteY34" fmla="*/ 2940835 h 294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75911" h="2940835">
                <a:moveTo>
                  <a:pt x="0" y="6566"/>
                </a:moveTo>
                <a:cubicBezTo>
                  <a:pt x="64258" y="879"/>
                  <a:pt x="128516" y="-4807"/>
                  <a:pt x="163773" y="6566"/>
                </a:cubicBezTo>
                <a:cubicBezTo>
                  <a:pt x="199030" y="17939"/>
                  <a:pt x="180833" y="57745"/>
                  <a:pt x="211540" y="74805"/>
                </a:cubicBezTo>
                <a:cubicBezTo>
                  <a:pt x="242247" y="91865"/>
                  <a:pt x="301387" y="104375"/>
                  <a:pt x="348017" y="108924"/>
                </a:cubicBezTo>
                <a:cubicBezTo>
                  <a:pt x="394647" y="113473"/>
                  <a:pt x="450376" y="105512"/>
                  <a:pt x="491319" y="102100"/>
                </a:cubicBezTo>
                <a:cubicBezTo>
                  <a:pt x="532262" y="98688"/>
                  <a:pt x="544773" y="90727"/>
                  <a:pt x="593677" y="88453"/>
                </a:cubicBezTo>
                <a:cubicBezTo>
                  <a:pt x="642581" y="86179"/>
                  <a:pt x="731292" y="82767"/>
                  <a:pt x="784746" y="88453"/>
                </a:cubicBezTo>
                <a:cubicBezTo>
                  <a:pt x="838200" y="94139"/>
                  <a:pt x="885967" y="114611"/>
                  <a:pt x="914400" y="122572"/>
                </a:cubicBezTo>
                <a:cubicBezTo>
                  <a:pt x="942833" y="130533"/>
                  <a:pt x="942833" y="118023"/>
                  <a:pt x="955343" y="136220"/>
                </a:cubicBezTo>
                <a:cubicBezTo>
                  <a:pt x="967853" y="154417"/>
                  <a:pt x="990599" y="197635"/>
                  <a:pt x="989462" y="231754"/>
                </a:cubicBezTo>
                <a:cubicBezTo>
                  <a:pt x="988325" y="265873"/>
                  <a:pt x="959892" y="304542"/>
                  <a:pt x="948519" y="340936"/>
                </a:cubicBezTo>
                <a:cubicBezTo>
                  <a:pt x="937146" y="377330"/>
                  <a:pt x="929184" y="413724"/>
                  <a:pt x="921223" y="450118"/>
                </a:cubicBezTo>
                <a:cubicBezTo>
                  <a:pt x="913262" y="486512"/>
                  <a:pt x="900752" y="525181"/>
                  <a:pt x="900752" y="559300"/>
                </a:cubicBezTo>
                <a:cubicBezTo>
                  <a:pt x="900752" y="593419"/>
                  <a:pt x="903026" y="618441"/>
                  <a:pt x="921223" y="654835"/>
                </a:cubicBezTo>
                <a:cubicBezTo>
                  <a:pt x="939420" y="691229"/>
                  <a:pt x="982638" y="729898"/>
                  <a:pt x="1009934" y="777665"/>
                </a:cubicBezTo>
                <a:cubicBezTo>
                  <a:pt x="1037230" y="825432"/>
                  <a:pt x="1070212" y="890259"/>
                  <a:pt x="1084997" y="941438"/>
                </a:cubicBezTo>
                <a:cubicBezTo>
                  <a:pt x="1099782" y="992617"/>
                  <a:pt x="1089546" y="1032423"/>
                  <a:pt x="1098644" y="1084739"/>
                </a:cubicBezTo>
                <a:cubicBezTo>
                  <a:pt x="1107743" y="1137055"/>
                  <a:pt x="1122528" y="1214393"/>
                  <a:pt x="1139588" y="1255336"/>
                </a:cubicBezTo>
                <a:cubicBezTo>
                  <a:pt x="1156648" y="1296279"/>
                  <a:pt x="1160060" y="1296280"/>
                  <a:pt x="1201003" y="1330399"/>
                </a:cubicBezTo>
                <a:cubicBezTo>
                  <a:pt x="1241946" y="1364518"/>
                  <a:pt x="1319283" y="1405462"/>
                  <a:pt x="1385247" y="1460053"/>
                </a:cubicBezTo>
                <a:cubicBezTo>
                  <a:pt x="1451211" y="1514644"/>
                  <a:pt x="1551295" y="1596530"/>
                  <a:pt x="1596788" y="1657945"/>
                </a:cubicBezTo>
                <a:cubicBezTo>
                  <a:pt x="1642281" y="1719360"/>
                  <a:pt x="1646830" y="1779638"/>
                  <a:pt x="1658203" y="1828542"/>
                </a:cubicBezTo>
                <a:cubicBezTo>
                  <a:pt x="1669576" y="1877446"/>
                  <a:pt x="1687772" y="1920665"/>
                  <a:pt x="1665026" y="1951372"/>
                </a:cubicBezTo>
                <a:cubicBezTo>
                  <a:pt x="1642280" y="1982079"/>
                  <a:pt x="1521725" y="2012787"/>
                  <a:pt x="1521725" y="2012787"/>
                </a:cubicBezTo>
                <a:cubicBezTo>
                  <a:pt x="1479645" y="2030984"/>
                  <a:pt x="1463722" y="2048043"/>
                  <a:pt x="1412543" y="2060554"/>
                </a:cubicBezTo>
                <a:cubicBezTo>
                  <a:pt x="1361364" y="2073065"/>
                  <a:pt x="1273790" y="2069653"/>
                  <a:pt x="1214650" y="2087850"/>
                </a:cubicBezTo>
                <a:cubicBezTo>
                  <a:pt x="1155510" y="2106047"/>
                  <a:pt x="1092958" y="2146990"/>
                  <a:pt x="1057701" y="2169736"/>
                </a:cubicBezTo>
                <a:cubicBezTo>
                  <a:pt x="1022444" y="2192482"/>
                  <a:pt x="1024719" y="2210679"/>
                  <a:pt x="1003110" y="2224327"/>
                </a:cubicBezTo>
                <a:cubicBezTo>
                  <a:pt x="981501" y="2237975"/>
                  <a:pt x="950793" y="2234563"/>
                  <a:pt x="928047" y="2251623"/>
                </a:cubicBezTo>
                <a:cubicBezTo>
                  <a:pt x="905301" y="2268683"/>
                  <a:pt x="882554" y="2302802"/>
                  <a:pt x="866632" y="2326685"/>
                </a:cubicBezTo>
                <a:cubicBezTo>
                  <a:pt x="850710" y="2350569"/>
                  <a:pt x="846161" y="2361942"/>
                  <a:pt x="832513" y="2394924"/>
                </a:cubicBezTo>
                <a:cubicBezTo>
                  <a:pt x="818865" y="2427906"/>
                  <a:pt x="792707" y="2485909"/>
                  <a:pt x="784746" y="2524578"/>
                </a:cubicBezTo>
                <a:cubicBezTo>
                  <a:pt x="776785" y="2563247"/>
                  <a:pt x="772236" y="2582581"/>
                  <a:pt x="784746" y="2626936"/>
                </a:cubicBezTo>
                <a:cubicBezTo>
                  <a:pt x="797256" y="2671291"/>
                  <a:pt x="842748" y="2738393"/>
                  <a:pt x="859808" y="2790709"/>
                </a:cubicBezTo>
                <a:cubicBezTo>
                  <a:pt x="876868" y="2843026"/>
                  <a:pt x="881986" y="2891930"/>
                  <a:pt x="887104" y="2940835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348" name="Прямоугольник 347"/>
          <p:cNvSpPr/>
          <p:nvPr/>
        </p:nvSpPr>
        <p:spPr>
          <a:xfrm>
            <a:off x="8236264" y="8932171"/>
            <a:ext cx="4038439" cy="215444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rgbClr val="000000"/>
            </a:solidFill>
          </a:ln>
        </p:spPr>
        <p:txBody>
          <a:bodyPr wrap="square" lIns="0" tIns="0" rIns="0" bIns="0">
            <a:spAutoFit/>
          </a:bodyPr>
          <a:lstStyle/>
          <a:p>
            <a:pPr marL="171400" indent="-171400">
              <a:defRPr/>
            </a:pPr>
            <a:r>
              <a:rPr lang="ru-RU" sz="1400" kern="0" dirty="0">
                <a:solidFill>
                  <a:prstClr val="black"/>
                </a:solidFill>
              </a:rPr>
              <a:t>* Сведения ФГБУ «УГМС Республики Татарстан»</a:t>
            </a:r>
          </a:p>
        </p:txBody>
      </p:sp>
      <p:sp>
        <p:nvSpPr>
          <p:cNvPr id="349" name="AutoShape 24"/>
          <p:cNvSpPr>
            <a:spLocks noChangeArrowheads="1"/>
          </p:cNvSpPr>
          <p:nvPr/>
        </p:nvSpPr>
        <p:spPr bwMode="auto">
          <a:xfrm>
            <a:off x="2733381" y="5756845"/>
            <a:ext cx="757555" cy="259580"/>
          </a:xfrm>
          <a:prstGeom prst="wedgeRectCallout">
            <a:avLst>
              <a:gd name="adj1" fmla="val 44948"/>
              <a:gd name="adj2" fmla="val -134361"/>
            </a:avLst>
          </a:prstGeom>
          <a:solidFill>
            <a:srgbClr val="00B0F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lIns="43708" tIns="21855" rIns="43708" bIns="21855">
            <a:spAutoFit/>
          </a:bodyPr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Волга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0" name="AutoShape 24"/>
          <p:cNvSpPr>
            <a:spLocks noChangeArrowheads="1"/>
          </p:cNvSpPr>
          <p:nvPr/>
        </p:nvSpPr>
        <p:spPr bwMode="auto">
          <a:xfrm>
            <a:off x="6402531" y="4329175"/>
            <a:ext cx="705042" cy="259580"/>
          </a:xfrm>
          <a:prstGeom prst="wedgeRectCallout">
            <a:avLst>
              <a:gd name="adj1" fmla="val 67640"/>
              <a:gd name="adj2" fmla="val 107089"/>
            </a:avLst>
          </a:prstGeom>
          <a:solidFill>
            <a:srgbClr val="00B0F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lIns="43708" tIns="21855" rIns="43708" bIns="21855">
            <a:spAutoFit/>
          </a:bodyPr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Кама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1" name="AutoShape 24"/>
          <p:cNvSpPr>
            <a:spLocks noChangeArrowheads="1"/>
          </p:cNvSpPr>
          <p:nvPr/>
        </p:nvSpPr>
        <p:spPr bwMode="auto">
          <a:xfrm>
            <a:off x="7508459" y="2890624"/>
            <a:ext cx="1506823" cy="650725"/>
          </a:xfrm>
          <a:prstGeom prst="wedgeRectCallout">
            <a:avLst>
              <a:gd name="adj1" fmla="val 52808"/>
              <a:gd name="adj2" fmla="val 155078"/>
            </a:avLst>
          </a:prstGeom>
          <a:solidFill>
            <a:srgbClr val="FFFF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5725" tIns="27863" rIns="55725" bIns="27863"/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7025">
              <a:defRPr/>
            </a:pPr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Ледовые явления на гидропостах УГМС</a:t>
            </a:r>
          </a:p>
          <a:p>
            <a:pPr algn="ctr">
              <a:defRPr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ледяной покров с полыньями</a:t>
            </a:r>
            <a:endParaRPr lang="en-US" altLang="ru-RU" sz="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Прямоугольник 351"/>
          <p:cNvSpPr/>
          <p:nvPr/>
        </p:nvSpPr>
        <p:spPr>
          <a:xfrm>
            <a:off x="7796184" y="4121696"/>
            <a:ext cx="1140245" cy="21544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53" name="AutoShape 24"/>
          <p:cNvSpPr>
            <a:spLocks noChangeArrowheads="1"/>
          </p:cNvSpPr>
          <p:nvPr/>
        </p:nvSpPr>
        <p:spPr bwMode="auto">
          <a:xfrm>
            <a:off x="9313080" y="4715570"/>
            <a:ext cx="1506823" cy="677453"/>
          </a:xfrm>
          <a:prstGeom prst="wedgeRectCallout">
            <a:avLst>
              <a:gd name="adj1" fmla="val -87211"/>
              <a:gd name="adj2" fmla="val -72220"/>
            </a:avLst>
          </a:prstGeom>
          <a:solidFill>
            <a:srgbClr val="FFFF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5725" tIns="27863" rIns="55725" bIns="27863"/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7025">
              <a:defRPr/>
            </a:pPr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Ледовые явления на гидропостах УГМС</a:t>
            </a:r>
          </a:p>
          <a:p>
            <a:pPr algn="ctr">
              <a:defRPr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ледяной покров с полыньями</a:t>
            </a:r>
            <a:endParaRPr lang="ru-RU" alt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AutoShape 24"/>
          <p:cNvSpPr>
            <a:spLocks noChangeArrowheads="1"/>
          </p:cNvSpPr>
          <p:nvPr/>
        </p:nvSpPr>
        <p:spPr bwMode="auto">
          <a:xfrm>
            <a:off x="7330754" y="5667029"/>
            <a:ext cx="1506823" cy="592706"/>
          </a:xfrm>
          <a:prstGeom prst="wedgeRectCallout">
            <a:avLst>
              <a:gd name="adj1" fmla="val -76016"/>
              <a:gd name="adj2" fmla="val -127852"/>
            </a:avLst>
          </a:prstGeom>
          <a:solidFill>
            <a:srgbClr val="FFFF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5725" tIns="27863" rIns="55725" bIns="27863"/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7025">
              <a:defRPr/>
            </a:pPr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Ледовые явления на гидропостах УГМС</a:t>
            </a:r>
          </a:p>
          <a:p>
            <a:pPr algn="ctr">
              <a:defRPr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неполный ледостав</a:t>
            </a:r>
            <a:endParaRPr lang="en-US" altLang="ru-RU" sz="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" name="Полилиния 358"/>
          <p:cNvSpPr/>
          <p:nvPr/>
        </p:nvSpPr>
        <p:spPr>
          <a:xfrm>
            <a:off x="8504428" y="4356147"/>
            <a:ext cx="431999" cy="360000"/>
          </a:xfrm>
          <a:custGeom>
            <a:avLst/>
            <a:gdLst>
              <a:gd name="connsiteX0" fmla="*/ 560717 w 1199072"/>
              <a:gd name="connsiteY0" fmla="*/ 207033 h 974784"/>
              <a:gd name="connsiteX1" fmla="*/ 0 w 1199072"/>
              <a:gd name="connsiteY1" fmla="*/ 414067 h 974784"/>
              <a:gd name="connsiteX2" fmla="*/ 284672 w 1199072"/>
              <a:gd name="connsiteY2" fmla="*/ 621101 h 974784"/>
              <a:gd name="connsiteX3" fmla="*/ 638355 w 1199072"/>
              <a:gd name="connsiteY3" fmla="*/ 664233 h 974784"/>
              <a:gd name="connsiteX4" fmla="*/ 646981 w 1199072"/>
              <a:gd name="connsiteY4" fmla="*/ 931652 h 974784"/>
              <a:gd name="connsiteX5" fmla="*/ 966159 w 1199072"/>
              <a:gd name="connsiteY5" fmla="*/ 974784 h 974784"/>
              <a:gd name="connsiteX6" fmla="*/ 1069675 w 1199072"/>
              <a:gd name="connsiteY6" fmla="*/ 646981 h 974784"/>
              <a:gd name="connsiteX7" fmla="*/ 1017917 w 1199072"/>
              <a:gd name="connsiteY7" fmla="*/ 431320 h 974784"/>
              <a:gd name="connsiteX8" fmla="*/ 1078302 w 1199072"/>
              <a:gd name="connsiteY8" fmla="*/ 362309 h 974784"/>
              <a:gd name="connsiteX9" fmla="*/ 1112808 w 1199072"/>
              <a:gd name="connsiteY9" fmla="*/ 345056 h 974784"/>
              <a:gd name="connsiteX10" fmla="*/ 1130060 w 1199072"/>
              <a:gd name="connsiteY10" fmla="*/ 319177 h 974784"/>
              <a:gd name="connsiteX11" fmla="*/ 1147313 w 1199072"/>
              <a:gd name="connsiteY11" fmla="*/ 301924 h 974784"/>
              <a:gd name="connsiteX12" fmla="*/ 1199072 w 1199072"/>
              <a:gd name="connsiteY12" fmla="*/ 181154 h 974784"/>
              <a:gd name="connsiteX13" fmla="*/ 1052423 w 1199072"/>
              <a:gd name="connsiteY13" fmla="*/ 120769 h 974784"/>
              <a:gd name="connsiteX14" fmla="*/ 992038 w 1199072"/>
              <a:gd name="connsiteY14" fmla="*/ 112143 h 974784"/>
              <a:gd name="connsiteX15" fmla="*/ 500332 w 1199072"/>
              <a:gd name="connsiteY15" fmla="*/ 0 h 974784"/>
              <a:gd name="connsiteX16" fmla="*/ 560717 w 1199072"/>
              <a:gd name="connsiteY16" fmla="*/ 207033 h 9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9072" h="974784">
                <a:moveTo>
                  <a:pt x="560717" y="207033"/>
                </a:moveTo>
                <a:lnTo>
                  <a:pt x="0" y="414067"/>
                </a:lnTo>
                <a:lnTo>
                  <a:pt x="284672" y="621101"/>
                </a:lnTo>
                <a:lnTo>
                  <a:pt x="638355" y="664233"/>
                </a:lnTo>
                <a:lnTo>
                  <a:pt x="646981" y="931652"/>
                </a:lnTo>
                <a:lnTo>
                  <a:pt x="966159" y="974784"/>
                </a:lnTo>
                <a:lnTo>
                  <a:pt x="1069675" y="646981"/>
                </a:lnTo>
                <a:lnTo>
                  <a:pt x="1017917" y="431320"/>
                </a:lnTo>
                <a:cubicBezTo>
                  <a:pt x="1038045" y="408316"/>
                  <a:pt x="1055684" y="382870"/>
                  <a:pt x="1078302" y="362309"/>
                </a:cubicBezTo>
                <a:cubicBezTo>
                  <a:pt x="1087817" y="353659"/>
                  <a:pt x="1102929" y="353289"/>
                  <a:pt x="1112808" y="345056"/>
                </a:cubicBezTo>
                <a:cubicBezTo>
                  <a:pt x="1120772" y="338419"/>
                  <a:pt x="1123584" y="327273"/>
                  <a:pt x="1130060" y="319177"/>
                </a:cubicBezTo>
                <a:cubicBezTo>
                  <a:pt x="1135141" y="312826"/>
                  <a:pt x="1141562" y="307675"/>
                  <a:pt x="1147313" y="301924"/>
                </a:cubicBezTo>
                <a:lnTo>
                  <a:pt x="1199072" y="181154"/>
                </a:lnTo>
                <a:cubicBezTo>
                  <a:pt x="1161816" y="164220"/>
                  <a:pt x="1098310" y="131358"/>
                  <a:pt x="1052423" y="120769"/>
                </a:cubicBezTo>
                <a:cubicBezTo>
                  <a:pt x="1032611" y="116197"/>
                  <a:pt x="992038" y="112143"/>
                  <a:pt x="992038" y="112143"/>
                </a:cubicBezTo>
                <a:lnTo>
                  <a:pt x="500332" y="0"/>
                </a:lnTo>
                <a:lnTo>
                  <a:pt x="560717" y="207033"/>
                </a:lnTo>
                <a:close/>
              </a:path>
            </a:pathLst>
          </a:custGeom>
          <a:pattFill prst="openDmnd">
            <a:fgClr>
              <a:schemeClr val="bg1"/>
            </a:fgClr>
            <a:bgClr>
              <a:srgbClr val="FFFFFF"/>
            </a:bgClr>
          </a:patt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60" name="Полилиния 359"/>
          <p:cNvSpPr/>
          <p:nvPr/>
        </p:nvSpPr>
        <p:spPr>
          <a:xfrm>
            <a:off x="518745" y="8534402"/>
            <a:ext cx="358455" cy="271626"/>
          </a:xfrm>
          <a:custGeom>
            <a:avLst/>
            <a:gdLst>
              <a:gd name="connsiteX0" fmla="*/ 560717 w 1199072"/>
              <a:gd name="connsiteY0" fmla="*/ 207033 h 974784"/>
              <a:gd name="connsiteX1" fmla="*/ 0 w 1199072"/>
              <a:gd name="connsiteY1" fmla="*/ 414067 h 974784"/>
              <a:gd name="connsiteX2" fmla="*/ 284672 w 1199072"/>
              <a:gd name="connsiteY2" fmla="*/ 621101 h 974784"/>
              <a:gd name="connsiteX3" fmla="*/ 638355 w 1199072"/>
              <a:gd name="connsiteY3" fmla="*/ 664233 h 974784"/>
              <a:gd name="connsiteX4" fmla="*/ 646981 w 1199072"/>
              <a:gd name="connsiteY4" fmla="*/ 931652 h 974784"/>
              <a:gd name="connsiteX5" fmla="*/ 966159 w 1199072"/>
              <a:gd name="connsiteY5" fmla="*/ 974784 h 974784"/>
              <a:gd name="connsiteX6" fmla="*/ 1069675 w 1199072"/>
              <a:gd name="connsiteY6" fmla="*/ 646981 h 974784"/>
              <a:gd name="connsiteX7" fmla="*/ 1017917 w 1199072"/>
              <a:gd name="connsiteY7" fmla="*/ 431320 h 974784"/>
              <a:gd name="connsiteX8" fmla="*/ 1078302 w 1199072"/>
              <a:gd name="connsiteY8" fmla="*/ 362309 h 974784"/>
              <a:gd name="connsiteX9" fmla="*/ 1112808 w 1199072"/>
              <a:gd name="connsiteY9" fmla="*/ 345056 h 974784"/>
              <a:gd name="connsiteX10" fmla="*/ 1130060 w 1199072"/>
              <a:gd name="connsiteY10" fmla="*/ 319177 h 974784"/>
              <a:gd name="connsiteX11" fmla="*/ 1147313 w 1199072"/>
              <a:gd name="connsiteY11" fmla="*/ 301924 h 974784"/>
              <a:gd name="connsiteX12" fmla="*/ 1199072 w 1199072"/>
              <a:gd name="connsiteY12" fmla="*/ 181154 h 974784"/>
              <a:gd name="connsiteX13" fmla="*/ 1052423 w 1199072"/>
              <a:gd name="connsiteY13" fmla="*/ 120769 h 974784"/>
              <a:gd name="connsiteX14" fmla="*/ 992038 w 1199072"/>
              <a:gd name="connsiteY14" fmla="*/ 112143 h 974784"/>
              <a:gd name="connsiteX15" fmla="*/ 500332 w 1199072"/>
              <a:gd name="connsiteY15" fmla="*/ 0 h 974784"/>
              <a:gd name="connsiteX16" fmla="*/ 560717 w 1199072"/>
              <a:gd name="connsiteY16" fmla="*/ 207033 h 9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9072" h="974784">
                <a:moveTo>
                  <a:pt x="560717" y="207033"/>
                </a:moveTo>
                <a:lnTo>
                  <a:pt x="0" y="414067"/>
                </a:lnTo>
                <a:lnTo>
                  <a:pt x="284672" y="621101"/>
                </a:lnTo>
                <a:lnTo>
                  <a:pt x="638355" y="664233"/>
                </a:lnTo>
                <a:lnTo>
                  <a:pt x="646981" y="931652"/>
                </a:lnTo>
                <a:lnTo>
                  <a:pt x="966159" y="974784"/>
                </a:lnTo>
                <a:lnTo>
                  <a:pt x="1069675" y="646981"/>
                </a:lnTo>
                <a:lnTo>
                  <a:pt x="1017917" y="431320"/>
                </a:lnTo>
                <a:cubicBezTo>
                  <a:pt x="1038045" y="408316"/>
                  <a:pt x="1055684" y="382870"/>
                  <a:pt x="1078302" y="362309"/>
                </a:cubicBezTo>
                <a:cubicBezTo>
                  <a:pt x="1087817" y="353659"/>
                  <a:pt x="1102929" y="353289"/>
                  <a:pt x="1112808" y="345056"/>
                </a:cubicBezTo>
                <a:cubicBezTo>
                  <a:pt x="1120772" y="338419"/>
                  <a:pt x="1123584" y="327273"/>
                  <a:pt x="1130060" y="319177"/>
                </a:cubicBezTo>
                <a:cubicBezTo>
                  <a:pt x="1135141" y="312826"/>
                  <a:pt x="1141562" y="307675"/>
                  <a:pt x="1147313" y="301924"/>
                </a:cubicBezTo>
                <a:lnTo>
                  <a:pt x="1199072" y="181154"/>
                </a:lnTo>
                <a:cubicBezTo>
                  <a:pt x="1161816" y="164220"/>
                  <a:pt x="1098310" y="131358"/>
                  <a:pt x="1052423" y="120769"/>
                </a:cubicBezTo>
                <a:cubicBezTo>
                  <a:pt x="1032611" y="116197"/>
                  <a:pt x="992038" y="112143"/>
                  <a:pt x="992038" y="112143"/>
                </a:cubicBezTo>
                <a:lnTo>
                  <a:pt x="500332" y="0"/>
                </a:lnTo>
                <a:lnTo>
                  <a:pt x="560717" y="207033"/>
                </a:lnTo>
                <a:close/>
              </a:path>
            </a:pathLst>
          </a:custGeom>
          <a:pattFill prst="openDmnd">
            <a:fgClr>
              <a:schemeClr val="bg1"/>
            </a:fgClr>
            <a:bgClr>
              <a:srgbClr val="FFFFFF"/>
            </a:bgClr>
          </a:patt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61" name="Прямоугольник 360"/>
          <p:cNvSpPr/>
          <p:nvPr/>
        </p:nvSpPr>
        <p:spPr>
          <a:xfrm>
            <a:off x="990601" y="8534403"/>
            <a:ext cx="3206750" cy="307762"/>
          </a:xfrm>
          <a:prstGeom prst="rect">
            <a:avLst/>
          </a:prstGeom>
        </p:spPr>
        <p:txBody>
          <a:bodyPr wrap="square" lIns="91424" tIns="45713" rIns="91424" bIns="4571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Ледовые явления</a:t>
            </a:r>
            <a:endParaRPr lang="ru-RU" sz="1400" dirty="0">
              <a:solidFill>
                <a:srgbClr val="000000"/>
              </a:solidFill>
            </a:endParaRPr>
          </a:p>
        </p:txBody>
      </p:sp>
      <p:cxnSp>
        <p:nvCxnSpPr>
          <p:cNvPr id="363" name="Прямая соединительная линия 362"/>
          <p:cNvCxnSpPr/>
          <p:nvPr/>
        </p:nvCxnSpPr>
        <p:spPr>
          <a:xfrm>
            <a:off x="457201" y="9039890"/>
            <a:ext cx="592001" cy="0"/>
          </a:xfrm>
          <a:prstGeom prst="line">
            <a:avLst/>
          </a:prstGeom>
          <a:ln w="698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Прямоугольник 363"/>
          <p:cNvSpPr/>
          <p:nvPr/>
        </p:nvSpPr>
        <p:spPr>
          <a:xfrm>
            <a:off x="990601" y="8835388"/>
            <a:ext cx="3206750" cy="307762"/>
          </a:xfrm>
          <a:prstGeom prst="rect">
            <a:avLst/>
          </a:prstGeom>
        </p:spPr>
        <p:txBody>
          <a:bodyPr wrap="square" lIns="91424" tIns="45713" rIns="91424" bIns="45713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Ледостав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138" name="Полилиния 137"/>
          <p:cNvSpPr/>
          <p:nvPr/>
        </p:nvSpPr>
        <p:spPr>
          <a:xfrm>
            <a:off x="6517505" y="4967822"/>
            <a:ext cx="431999" cy="360000"/>
          </a:xfrm>
          <a:custGeom>
            <a:avLst/>
            <a:gdLst>
              <a:gd name="connsiteX0" fmla="*/ 560717 w 1199072"/>
              <a:gd name="connsiteY0" fmla="*/ 207033 h 974784"/>
              <a:gd name="connsiteX1" fmla="*/ 0 w 1199072"/>
              <a:gd name="connsiteY1" fmla="*/ 414067 h 974784"/>
              <a:gd name="connsiteX2" fmla="*/ 284672 w 1199072"/>
              <a:gd name="connsiteY2" fmla="*/ 621101 h 974784"/>
              <a:gd name="connsiteX3" fmla="*/ 638355 w 1199072"/>
              <a:gd name="connsiteY3" fmla="*/ 664233 h 974784"/>
              <a:gd name="connsiteX4" fmla="*/ 646981 w 1199072"/>
              <a:gd name="connsiteY4" fmla="*/ 931652 h 974784"/>
              <a:gd name="connsiteX5" fmla="*/ 966159 w 1199072"/>
              <a:gd name="connsiteY5" fmla="*/ 974784 h 974784"/>
              <a:gd name="connsiteX6" fmla="*/ 1069675 w 1199072"/>
              <a:gd name="connsiteY6" fmla="*/ 646981 h 974784"/>
              <a:gd name="connsiteX7" fmla="*/ 1017917 w 1199072"/>
              <a:gd name="connsiteY7" fmla="*/ 431320 h 974784"/>
              <a:gd name="connsiteX8" fmla="*/ 1078302 w 1199072"/>
              <a:gd name="connsiteY8" fmla="*/ 362309 h 974784"/>
              <a:gd name="connsiteX9" fmla="*/ 1112808 w 1199072"/>
              <a:gd name="connsiteY9" fmla="*/ 345056 h 974784"/>
              <a:gd name="connsiteX10" fmla="*/ 1130060 w 1199072"/>
              <a:gd name="connsiteY10" fmla="*/ 319177 h 974784"/>
              <a:gd name="connsiteX11" fmla="*/ 1147313 w 1199072"/>
              <a:gd name="connsiteY11" fmla="*/ 301924 h 974784"/>
              <a:gd name="connsiteX12" fmla="*/ 1199072 w 1199072"/>
              <a:gd name="connsiteY12" fmla="*/ 181154 h 974784"/>
              <a:gd name="connsiteX13" fmla="*/ 1052423 w 1199072"/>
              <a:gd name="connsiteY13" fmla="*/ 120769 h 974784"/>
              <a:gd name="connsiteX14" fmla="*/ 992038 w 1199072"/>
              <a:gd name="connsiteY14" fmla="*/ 112143 h 974784"/>
              <a:gd name="connsiteX15" fmla="*/ 500332 w 1199072"/>
              <a:gd name="connsiteY15" fmla="*/ 0 h 974784"/>
              <a:gd name="connsiteX16" fmla="*/ 560717 w 1199072"/>
              <a:gd name="connsiteY16" fmla="*/ 207033 h 97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9072" h="974784">
                <a:moveTo>
                  <a:pt x="560717" y="207033"/>
                </a:moveTo>
                <a:lnTo>
                  <a:pt x="0" y="414067"/>
                </a:lnTo>
                <a:lnTo>
                  <a:pt x="284672" y="621101"/>
                </a:lnTo>
                <a:lnTo>
                  <a:pt x="638355" y="664233"/>
                </a:lnTo>
                <a:lnTo>
                  <a:pt x="646981" y="931652"/>
                </a:lnTo>
                <a:lnTo>
                  <a:pt x="966159" y="974784"/>
                </a:lnTo>
                <a:lnTo>
                  <a:pt x="1069675" y="646981"/>
                </a:lnTo>
                <a:lnTo>
                  <a:pt x="1017917" y="431320"/>
                </a:lnTo>
                <a:cubicBezTo>
                  <a:pt x="1038045" y="408316"/>
                  <a:pt x="1055684" y="382870"/>
                  <a:pt x="1078302" y="362309"/>
                </a:cubicBezTo>
                <a:cubicBezTo>
                  <a:pt x="1087817" y="353659"/>
                  <a:pt x="1102929" y="353289"/>
                  <a:pt x="1112808" y="345056"/>
                </a:cubicBezTo>
                <a:cubicBezTo>
                  <a:pt x="1120772" y="338419"/>
                  <a:pt x="1123584" y="327273"/>
                  <a:pt x="1130060" y="319177"/>
                </a:cubicBezTo>
                <a:cubicBezTo>
                  <a:pt x="1135141" y="312826"/>
                  <a:pt x="1141562" y="307675"/>
                  <a:pt x="1147313" y="301924"/>
                </a:cubicBezTo>
                <a:lnTo>
                  <a:pt x="1199072" y="181154"/>
                </a:lnTo>
                <a:cubicBezTo>
                  <a:pt x="1161816" y="164220"/>
                  <a:pt x="1098310" y="131358"/>
                  <a:pt x="1052423" y="120769"/>
                </a:cubicBezTo>
                <a:cubicBezTo>
                  <a:pt x="1032611" y="116197"/>
                  <a:pt x="992038" y="112143"/>
                  <a:pt x="992038" y="112143"/>
                </a:cubicBezTo>
                <a:lnTo>
                  <a:pt x="500332" y="0"/>
                </a:lnTo>
                <a:lnTo>
                  <a:pt x="560717" y="207033"/>
                </a:lnTo>
                <a:close/>
              </a:path>
            </a:pathLst>
          </a:custGeom>
          <a:pattFill prst="openDmnd">
            <a:fgClr>
              <a:schemeClr val="bg1"/>
            </a:fgClr>
            <a:bgClr>
              <a:srgbClr val="FFFFFF"/>
            </a:bgClr>
          </a:patt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9" name="AutoShape 24"/>
          <p:cNvSpPr>
            <a:spLocks noChangeArrowheads="1"/>
          </p:cNvSpPr>
          <p:nvPr/>
        </p:nvSpPr>
        <p:spPr bwMode="auto">
          <a:xfrm>
            <a:off x="3577504" y="3297003"/>
            <a:ext cx="1506823" cy="583369"/>
          </a:xfrm>
          <a:prstGeom prst="wedgeRectCallout">
            <a:avLst>
              <a:gd name="adj1" fmla="val -57940"/>
              <a:gd name="adj2" fmla="val 85893"/>
            </a:avLst>
          </a:prstGeom>
          <a:solidFill>
            <a:srgbClr val="FFFFFF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55725" tIns="27863" rIns="55725" bIns="27863"/>
          <a:lstStyle>
            <a:defPPr>
              <a:defRPr lang="ru-RU"/>
            </a:defPPr>
            <a:lvl1pPr marL="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99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98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97" algn="l" defTabSz="68579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37025">
              <a:defRPr/>
            </a:pPr>
            <a:r>
              <a:rPr lang="ru-RU" alt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Ледовые явления на гидропостах УГМС</a:t>
            </a:r>
          </a:p>
          <a:p>
            <a:pPr algn="ctr">
              <a:defRPr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</a:t>
            </a:r>
            <a:endParaRPr lang="en-US" altLang="ru-RU" sz="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19" name="Picture 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62966" r="75665" b="9276"/>
          <a:stretch/>
        </p:blipFill>
        <p:spPr bwMode="auto">
          <a:xfrm>
            <a:off x="2198009" y="3880372"/>
            <a:ext cx="483319" cy="46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11" y="4613825"/>
            <a:ext cx="481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163" y="5168709"/>
            <a:ext cx="481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2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768" y="5119860"/>
            <a:ext cx="481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573" y="4982054"/>
            <a:ext cx="481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4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904" y="4864272"/>
            <a:ext cx="481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5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92" y="3670999"/>
            <a:ext cx="481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6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496" y="3816148"/>
            <a:ext cx="481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7" name="Picture 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5" y="7825100"/>
            <a:ext cx="4810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Заголовок 1"/>
          <p:cNvSpPr txBox="1">
            <a:spLocks/>
          </p:cNvSpPr>
          <p:nvPr/>
        </p:nvSpPr>
        <p:spPr>
          <a:xfrm>
            <a:off x="0" y="-76201"/>
            <a:ext cx="12813324" cy="9144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68" tIns="32577" rIns="65168" bIns="3257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 smtClean="0"/>
              <a:t>(</a:t>
            </a:r>
            <a:r>
              <a:rPr lang="ru-RU" dirty="0"/>
              <a:t>ЛЕДОВАЯ </a:t>
            </a:r>
            <a:r>
              <a:rPr lang="ru-RU" dirty="0" smtClean="0"/>
              <a:t>ОБСТАНОВКА</a:t>
            </a:r>
            <a:r>
              <a:rPr lang="ru-RU" altLang="ru-RU" dirty="0" smtClean="0"/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3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" y="-35560"/>
            <a:ext cx="12837160" cy="967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0" name="Заголовок 1"/>
          <p:cNvSpPr txBox="1">
            <a:spLocks/>
          </p:cNvSpPr>
          <p:nvPr/>
        </p:nvSpPr>
        <p:spPr bwMode="auto">
          <a:xfrm>
            <a:off x="-11113" y="1"/>
            <a:ext cx="12812713" cy="838624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152" tIns="32567" rIns="65152" bIns="32567" anchor="ctr"/>
          <a:lstStyle>
            <a:lvl1pPr defTabSz="127635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127635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127635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127635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1276350" eaLnBrk="0" hangingPunct="0"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ru-RU" altLang="ru-RU" sz="31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31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1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5201"/>
            <a:ext cx="304483" cy="3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9" tIns="45640" rIns="91269" bIns="45640"/>
          <a:lstStyle/>
          <a:p>
            <a:pPr defTabSz="913459"/>
            <a:endParaRPr lang="ru-RU" altLang="ru-RU">
              <a:solidFill>
                <a:srgbClr val="0070C0"/>
              </a:solidFill>
            </a:endParaRP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0" y="1131994"/>
            <a:ext cx="12059285" cy="8163984"/>
          </a:xfrm>
          <a:prstGeom prst="rect">
            <a:avLst/>
          </a:prstGeom>
          <a:solidFill>
            <a:srgbClr val="FFFFFF">
              <a:alpha val="0"/>
            </a:srgb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>
            <a:fillRect/>
          </a:stretch>
        </p:blipFill>
        <p:spPr bwMode="auto">
          <a:xfrm>
            <a:off x="428945" y="1323491"/>
            <a:ext cx="12010389" cy="797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" name="Полилиния 243"/>
          <p:cNvSpPr/>
          <p:nvPr/>
        </p:nvSpPr>
        <p:spPr>
          <a:xfrm>
            <a:off x="4367213" y="5209540"/>
            <a:ext cx="1680210" cy="1576493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8372160" y="3831594"/>
            <a:ext cx="1577975" cy="1380913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7" name="Полилиния 246"/>
          <p:cNvSpPr/>
          <p:nvPr/>
        </p:nvSpPr>
        <p:spPr>
          <a:xfrm>
            <a:off x="6845302" y="4323507"/>
            <a:ext cx="1749108" cy="1700953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8" name="Полилиния 247"/>
          <p:cNvSpPr/>
          <p:nvPr/>
        </p:nvSpPr>
        <p:spPr>
          <a:xfrm>
            <a:off x="9403400" y="2080260"/>
            <a:ext cx="1762442" cy="1849120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1151255" y="4833200"/>
            <a:ext cx="1626870" cy="966047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2" name="Полилиния 251"/>
          <p:cNvSpPr/>
          <p:nvPr/>
        </p:nvSpPr>
        <p:spPr>
          <a:xfrm>
            <a:off x="5685157" y="2412154"/>
            <a:ext cx="2193608" cy="1419438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3" name="Полилиния 252"/>
          <p:cNvSpPr/>
          <p:nvPr/>
        </p:nvSpPr>
        <p:spPr>
          <a:xfrm>
            <a:off x="8241032" y="3274484"/>
            <a:ext cx="1624648" cy="877147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5040632" y="3473027"/>
            <a:ext cx="1089025" cy="1102360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5" name="Полилиния 254"/>
          <p:cNvSpPr/>
          <p:nvPr/>
        </p:nvSpPr>
        <p:spPr>
          <a:xfrm>
            <a:off x="4282760" y="2053592"/>
            <a:ext cx="1353502" cy="174540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6" name="Полилиния 255"/>
          <p:cNvSpPr/>
          <p:nvPr/>
        </p:nvSpPr>
        <p:spPr>
          <a:xfrm>
            <a:off x="1784668" y="3360420"/>
            <a:ext cx="1884680" cy="1564640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6523040" y="5624407"/>
            <a:ext cx="1275715" cy="1176444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1" name="Полилиния 260"/>
          <p:cNvSpPr/>
          <p:nvPr/>
        </p:nvSpPr>
        <p:spPr>
          <a:xfrm>
            <a:off x="10683560" y="3793070"/>
            <a:ext cx="1611312" cy="1549824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2" name="Полилиния 261"/>
          <p:cNvSpPr/>
          <p:nvPr/>
        </p:nvSpPr>
        <p:spPr>
          <a:xfrm>
            <a:off x="7936550" y="4907280"/>
            <a:ext cx="1335722" cy="1363133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5925185" y="6205220"/>
            <a:ext cx="1289050" cy="1212004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4" name="Полилиния 263"/>
          <p:cNvSpPr/>
          <p:nvPr/>
        </p:nvSpPr>
        <p:spPr>
          <a:xfrm>
            <a:off x="5340668" y="2889251"/>
            <a:ext cx="1153477" cy="130386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5" name="Полилиния 264"/>
          <p:cNvSpPr/>
          <p:nvPr/>
        </p:nvSpPr>
        <p:spPr>
          <a:xfrm>
            <a:off x="3724910" y="2219541"/>
            <a:ext cx="889000" cy="1069762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6" name="Полилиния 265"/>
          <p:cNvSpPr/>
          <p:nvPr/>
        </p:nvSpPr>
        <p:spPr>
          <a:xfrm>
            <a:off x="2504760" y="4065693"/>
            <a:ext cx="1062355" cy="1425364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8" name="Полилиния 267"/>
          <p:cNvSpPr/>
          <p:nvPr/>
        </p:nvSpPr>
        <p:spPr>
          <a:xfrm>
            <a:off x="3887155" y="3727873"/>
            <a:ext cx="1620202" cy="94826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9441182" y="2061727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018530" y="2820341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263255" y="3455976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5013960" y="3756754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2013585" y="3541912"/>
            <a:ext cx="124682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8318820" y="5168783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5974082" y="6567476"/>
            <a:ext cx="95789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298" name="Прямоугольник 297"/>
          <p:cNvSpPr/>
          <p:nvPr/>
        </p:nvSpPr>
        <p:spPr>
          <a:xfrm>
            <a:off x="4293872" y="3934554"/>
            <a:ext cx="94900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299" name="Полилиния 298"/>
          <p:cNvSpPr/>
          <p:nvPr/>
        </p:nvSpPr>
        <p:spPr>
          <a:xfrm>
            <a:off x="5576253" y="5010998"/>
            <a:ext cx="1651317" cy="1280160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0" name="Полилиния 299"/>
          <p:cNvSpPr/>
          <p:nvPr/>
        </p:nvSpPr>
        <p:spPr>
          <a:xfrm>
            <a:off x="2911475" y="4907280"/>
            <a:ext cx="1173480" cy="1315720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1" name="Полилиния 300"/>
          <p:cNvSpPr/>
          <p:nvPr/>
        </p:nvSpPr>
        <p:spPr>
          <a:xfrm>
            <a:off x="4647250" y="4151631"/>
            <a:ext cx="1898015" cy="1256453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5685155" y="5211750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303" name="Прямоугольник 302"/>
          <p:cNvSpPr/>
          <p:nvPr/>
        </p:nvSpPr>
        <p:spPr>
          <a:xfrm>
            <a:off x="4629470" y="5407330"/>
            <a:ext cx="11401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304" name="Прямоугольник 303"/>
          <p:cNvSpPr/>
          <p:nvPr/>
        </p:nvSpPr>
        <p:spPr>
          <a:xfrm>
            <a:off x="4965067" y="4510923"/>
            <a:ext cx="1651318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305" name="Полилиния 304"/>
          <p:cNvSpPr/>
          <p:nvPr/>
        </p:nvSpPr>
        <p:spPr>
          <a:xfrm>
            <a:off x="9078913" y="4939880"/>
            <a:ext cx="1013460" cy="1413509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6" name="Прямоугольник 305"/>
          <p:cNvSpPr/>
          <p:nvPr/>
        </p:nvSpPr>
        <p:spPr>
          <a:xfrm>
            <a:off x="9021128" y="5388070"/>
            <a:ext cx="1126807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4243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307" name="Полилиния 306"/>
          <p:cNvSpPr/>
          <p:nvPr/>
        </p:nvSpPr>
        <p:spPr>
          <a:xfrm>
            <a:off x="7529832" y="3624158"/>
            <a:ext cx="1517968" cy="1117176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629843" y="3755272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309" name="Полилиния 308"/>
          <p:cNvSpPr/>
          <p:nvPr/>
        </p:nvSpPr>
        <p:spPr>
          <a:xfrm>
            <a:off x="6154103" y="3390056"/>
            <a:ext cx="1644650" cy="1783927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6616385" y="4143470"/>
            <a:ext cx="98901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311" name="Полилиния 310"/>
          <p:cNvSpPr/>
          <p:nvPr/>
        </p:nvSpPr>
        <p:spPr>
          <a:xfrm>
            <a:off x="7507607" y="5722198"/>
            <a:ext cx="2255838" cy="1505373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2" name="Прямоугольник 311"/>
          <p:cNvSpPr/>
          <p:nvPr/>
        </p:nvSpPr>
        <p:spPr>
          <a:xfrm>
            <a:off x="8192135" y="6346707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313" name="Полилиния 312"/>
          <p:cNvSpPr/>
          <p:nvPr/>
        </p:nvSpPr>
        <p:spPr>
          <a:xfrm>
            <a:off x="9670100" y="5811098"/>
            <a:ext cx="1675765" cy="1514262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4" name="Прямоугольник 313"/>
          <p:cNvSpPr/>
          <p:nvPr/>
        </p:nvSpPr>
        <p:spPr>
          <a:xfrm>
            <a:off x="9839010" y="6173352"/>
            <a:ext cx="112458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315" name="Прямоугольник 314"/>
          <p:cNvSpPr/>
          <p:nvPr/>
        </p:nvSpPr>
        <p:spPr>
          <a:xfrm>
            <a:off x="6549708" y="5980736"/>
            <a:ext cx="138684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316" name="Полилиния 315"/>
          <p:cNvSpPr/>
          <p:nvPr/>
        </p:nvSpPr>
        <p:spPr>
          <a:xfrm>
            <a:off x="3182622" y="5695526"/>
            <a:ext cx="1615758" cy="1935058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7" name="Полилиния 316"/>
          <p:cNvSpPr/>
          <p:nvPr/>
        </p:nvSpPr>
        <p:spPr>
          <a:xfrm>
            <a:off x="9525637" y="3701207"/>
            <a:ext cx="1569085" cy="1594273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8" name="Полилиния 317"/>
          <p:cNvSpPr/>
          <p:nvPr/>
        </p:nvSpPr>
        <p:spPr>
          <a:xfrm>
            <a:off x="9956800" y="4936915"/>
            <a:ext cx="1617980" cy="1185333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19" name="Полилиния 318"/>
          <p:cNvSpPr/>
          <p:nvPr/>
        </p:nvSpPr>
        <p:spPr>
          <a:xfrm>
            <a:off x="10319070" y="6857156"/>
            <a:ext cx="1000125" cy="930487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0" name="Полилиния 319"/>
          <p:cNvSpPr/>
          <p:nvPr/>
        </p:nvSpPr>
        <p:spPr>
          <a:xfrm>
            <a:off x="428945" y="6646758"/>
            <a:ext cx="1462405" cy="1158662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1" name="Полилиния 320"/>
          <p:cNvSpPr/>
          <p:nvPr/>
        </p:nvSpPr>
        <p:spPr>
          <a:xfrm>
            <a:off x="3187067" y="2474387"/>
            <a:ext cx="1580198" cy="1772073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2" name="Прямоугольник 321"/>
          <p:cNvSpPr/>
          <p:nvPr/>
        </p:nvSpPr>
        <p:spPr>
          <a:xfrm>
            <a:off x="10952480" y="3970114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9812340" y="4201254"/>
            <a:ext cx="11401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0290175" y="5110997"/>
            <a:ext cx="114014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325" name="Прямоугольник 324"/>
          <p:cNvSpPr/>
          <p:nvPr/>
        </p:nvSpPr>
        <p:spPr>
          <a:xfrm>
            <a:off x="10481312" y="7123101"/>
            <a:ext cx="67119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326" name="Прямоугольник 325"/>
          <p:cNvSpPr/>
          <p:nvPr/>
        </p:nvSpPr>
        <p:spPr>
          <a:xfrm>
            <a:off x="3689350" y="6117050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327" name="Полилиния 326"/>
          <p:cNvSpPr/>
          <p:nvPr/>
        </p:nvSpPr>
        <p:spPr>
          <a:xfrm>
            <a:off x="5349558" y="6714914"/>
            <a:ext cx="1706880" cy="1585384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8" name="Полилиния 327"/>
          <p:cNvSpPr/>
          <p:nvPr/>
        </p:nvSpPr>
        <p:spPr>
          <a:xfrm rot="21340596">
            <a:off x="2095820" y="5985933"/>
            <a:ext cx="1353502" cy="1532044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29" name="Полилиния 328"/>
          <p:cNvSpPr/>
          <p:nvPr/>
        </p:nvSpPr>
        <p:spPr>
          <a:xfrm>
            <a:off x="4369435" y="6231894"/>
            <a:ext cx="1155700" cy="15942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0" name="Прямоугольник 329"/>
          <p:cNvSpPr/>
          <p:nvPr/>
        </p:nvSpPr>
        <p:spPr>
          <a:xfrm>
            <a:off x="4458337" y="6487465"/>
            <a:ext cx="15157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331" name="Полилиния 330"/>
          <p:cNvSpPr/>
          <p:nvPr/>
        </p:nvSpPr>
        <p:spPr>
          <a:xfrm>
            <a:off x="6869750" y="6543040"/>
            <a:ext cx="1480185" cy="1105324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2" name="Полилиния 331"/>
          <p:cNvSpPr/>
          <p:nvPr/>
        </p:nvSpPr>
        <p:spPr>
          <a:xfrm>
            <a:off x="8007670" y="6871971"/>
            <a:ext cx="1735772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3" name="Полилиния 332"/>
          <p:cNvSpPr/>
          <p:nvPr/>
        </p:nvSpPr>
        <p:spPr>
          <a:xfrm>
            <a:off x="9341168" y="6919387"/>
            <a:ext cx="1173480" cy="1487593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9523413" y="7345350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335" name="Полилиния 334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92D05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69" tIns="45688" rIns="91369" bIns="45688" anchor="ctr"/>
          <a:lstStyle/>
          <a:p>
            <a:pPr algn="ctr" defTabSz="914243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6" name="Прямоугольник 335"/>
          <p:cNvSpPr/>
          <p:nvPr/>
        </p:nvSpPr>
        <p:spPr>
          <a:xfrm>
            <a:off x="3082610" y="3094450"/>
            <a:ext cx="124904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337" name="Полилиния 336"/>
          <p:cNvSpPr/>
          <p:nvPr/>
        </p:nvSpPr>
        <p:spPr>
          <a:xfrm rot="21436068">
            <a:off x="1769110" y="5162126"/>
            <a:ext cx="1422400" cy="1010498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38" name="Прямоугольник 337"/>
          <p:cNvSpPr/>
          <p:nvPr/>
        </p:nvSpPr>
        <p:spPr>
          <a:xfrm>
            <a:off x="2266950" y="5393996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339" name="Полилиния 338"/>
          <p:cNvSpPr/>
          <p:nvPr/>
        </p:nvSpPr>
        <p:spPr>
          <a:xfrm>
            <a:off x="1324612" y="5793318"/>
            <a:ext cx="1409065" cy="1437216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1466850" y="6066672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341" name="Полилиния 340"/>
          <p:cNvSpPr/>
          <p:nvPr/>
        </p:nvSpPr>
        <p:spPr>
          <a:xfrm>
            <a:off x="3433765" y="4299798"/>
            <a:ext cx="1629092" cy="1469813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3744913" y="4745025"/>
            <a:ext cx="82677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343" name="Полилиния 342"/>
          <p:cNvSpPr/>
          <p:nvPr/>
        </p:nvSpPr>
        <p:spPr>
          <a:xfrm>
            <a:off x="3184269" y="3793897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91369" tIns="45688" rIns="91369" bIns="45688" anchor="ctr"/>
          <a:lstStyle/>
          <a:p>
            <a:pPr algn="ctr" defTabSz="914243">
              <a:defRPr/>
            </a:pPr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4" name="Прямоугольник 343"/>
          <p:cNvSpPr/>
          <p:nvPr/>
        </p:nvSpPr>
        <p:spPr>
          <a:xfrm>
            <a:off x="3300413" y="3765357"/>
            <a:ext cx="771207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4243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345" name="Прямоугольник 344"/>
          <p:cNvSpPr/>
          <p:nvPr/>
        </p:nvSpPr>
        <p:spPr>
          <a:xfrm>
            <a:off x="508955" y="6886034"/>
            <a:ext cx="163131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346" name="Полилиния 345"/>
          <p:cNvSpPr/>
          <p:nvPr/>
        </p:nvSpPr>
        <p:spPr>
          <a:xfrm>
            <a:off x="4953955" y="1671320"/>
            <a:ext cx="1175702" cy="1256453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1" tIns="45651" rIns="91291" bIns="45651" anchor="ctr"/>
          <a:lstStyle/>
          <a:p>
            <a:pPr algn="ctr" defTabSz="914243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5162870" y="2088397"/>
            <a:ext cx="8734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348" name="Прямоугольник 347"/>
          <p:cNvSpPr/>
          <p:nvPr/>
        </p:nvSpPr>
        <p:spPr>
          <a:xfrm>
            <a:off x="7085332" y="6915667"/>
            <a:ext cx="115125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349" name="Прямоугольник 348"/>
          <p:cNvSpPr/>
          <p:nvPr/>
        </p:nvSpPr>
        <p:spPr>
          <a:xfrm>
            <a:off x="7369810" y="4737330"/>
            <a:ext cx="1424623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4243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351" name="Прямоугольник 350"/>
          <p:cNvSpPr/>
          <p:nvPr/>
        </p:nvSpPr>
        <p:spPr>
          <a:xfrm>
            <a:off x="3620455" y="2483247"/>
            <a:ext cx="1006792" cy="40011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680087" y="4961350"/>
            <a:ext cx="1791335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354" name="Прямоугольник 353"/>
          <p:cNvSpPr/>
          <p:nvPr/>
        </p:nvSpPr>
        <p:spPr>
          <a:xfrm>
            <a:off x="8625523" y="3936036"/>
            <a:ext cx="1918017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355" name="Прямоугольник 354"/>
          <p:cNvSpPr/>
          <p:nvPr/>
        </p:nvSpPr>
        <p:spPr>
          <a:xfrm>
            <a:off x="2778125" y="4439803"/>
            <a:ext cx="146907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356" name="Прямоугольник 355"/>
          <p:cNvSpPr/>
          <p:nvPr/>
        </p:nvSpPr>
        <p:spPr>
          <a:xfrm>
            <a:off x="5349558" y="7200147"/>
            <a:ext cx="96012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357" name="Прямоугольник 356"/>
          <p:cNvSpPr/>
          <p:nvPr/>
        </p:nvSpPr>
        <p:spPr>
          <a:xfrm>
            <a:off x="8156575" y="7287565"/>
            <a:ext cx="1306830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4551680" y="2682545"/>
            <a:ext cx="6334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359" name="Прямоугольник 358"/>
          <p:cNvSpPr/>
          <p:nvPr/>
        </p:nvSpPr>
        <p:spPr>
          <a:xfrm>
            <a:off x="3000375" y="5705145"/>
            <a:ext cx="164687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2591435" y="6256325"/>
            <a:ext cx="811213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177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11" name="Прямоугольник 410"/>
          <p:cNvSpPr/>
          <p:nvPr/>
        </p:nvSpPr>
        <p:spPr>
          <a:xfrm>
            <a:off x="10439085" y="8167388"/>
            <a:ext cx="671195" cy="21544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914243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418" name="Овал 417"/>
          <p:cNvSpPr>
            <a:spLocks noChangeAspect="1"/>
          </p:cNvSpPr>
          <p:nvPr/>
        </p:nvSpPr>
        <p:spPr>
          <a:xfrm>
            <a:off x="10091717" y="6346986"/>
            <a:ext cx="416681" cy="40263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Овал 103"/>
          <p:cNvSpPr>
            <a:spLocks noChangeAspect="1"/>
          </p:cNvSpPr>
          <p:nvPr/>
        </p:nvSpPr>
        <p:spPr>
          <a:xfrm>
            <a:off x="6229703" y="6803590"/>
            <a:ext cx="412037" cy="42249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5" name="Овал 104"/>
          <p:cNvSpPr>
            <a:spLocks noChangeAspect="1"/>
          </p:cNvSpPr>
          <p:nvPr/>
        </p:nvSpPr>
        <p:spPr>
          <a:xfrm>
            <a:off x="4953661" y="5593795"/>
            <a:ext cx="444765" cy="47287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7" name="Овал 106"/>
          <p:cNvSpPr>
            <a:spLocks noChangeAspect="1"/>
          </p:cNvSpPr>
          <p:nvPr/>
        </p:nvSpPr>
        <p:spPr>
          <a:xfrm>
            <a:off x="5574317" y="4707342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3" name="Овал 112"/>
          <p:cNvSpPr>
            <a:spLocks noChangeAspect="1"/>
          </p:cNvSpPr>
          <p:nvPr/>
        </p:nvSpPr>
        <p:spPr>
          <a:xfrm>
            <a:off x="6251262" y="3015366"/>
            <a:ext cx="437847" cy="39190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0" name="Овал 119"/>
          <p:cNvSpPr>
            <a:spLocks noChangeAspect="1"/>
          </p:cNvSpPr>
          <p:nvPr/>
        </p:nvSpPr>
        <p:spPr>
          <a:xfrm>
            <a:off x="6048206" y="5382686"/>
            <a:ext cx="437847" cy="37818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1" name="Овал 130"/>
          <p:cNvSpPr>
            <a:spLocks noChangeAspect="1"/>
          </p:cNvSpPr>
          <p:nvPr/>
        </p:nvSpPr>
        <p:spPr>
          <a:xfrm>
            <a:off x="2406613" y="3770984"/>
            <a:ext cx="437847" cy="43911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2" name="Овал 131"/>
          <p:cNvSpPr>
            <a:spLocks noChangeAspect="1"/>
          </p:cNvSpPr>
          <p:nvPr/>
        </p:nvSpPr>
        <p:spPr>
          <a:xfrm>
            <a:off x="3078163" y="3937130"/>
            <a:ext cx="437847" cy="43911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3" name="Овал 132"/>
          <p:cNvSpPr>
            <a:spLocks noChangeAspect="1"/>
          </p:cNvSpPr>
          <p:nvPr/>
        </p:nvSpPr>
        <p:spPr>
          <a:xfrm>
            <a:off x="2911475" y="4652949"/>
            <a:ext cx="437847" cy="43911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4" name="Овал 133"/>
          <p:cNvSpPr>
            <a:spLocks noChangeAspect="1"/>
          </p:cNvSpPr>
          <p:nvPr/>
        </p:nvSpPr>
        <p:spPr>
          <a:xfrm>
            <a:off x="4084955" y="5049254"/>
            <a:ext cx="437847" cy="43911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5" name="Овал 134"/>
          <p:cNvSpPr>
            <a:spLocks noChangeAspect="1"/>
          </p:cNvSpPr>
          <p:nvPr/>
        </p:nvSpPr>
        <p:spPr>
          <a:xfrm>
            <a:off x="3904925" y="6310505"/>
            <a:ext cx="437847" cy="43911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6" name="Овал 135"/>
          <p:cNvSpPr>
            <a:spLocks noChangeAspect="1"/>
          </p:cNvSpPr>
          <p:nvPr/>
        </p:nvSpPr>
        <p:spPr>
          <a:xfrm>
            <a:off x="3348181" y="5875801"/>
            <a:ext cx="437847" cy="43911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7" name="Овал 136"/>
          <p:cNvSpPr>
            <a:spLocks noChangeAspect="1"/>
          </p:cNvSpPr>
          <p:nvPr/>
        </p:nvSpPr>
        <p:spPr>
          <a:xfrm>
            <a:off x="2853350" y="6446732"/>
            <a:ext cx="437847" cy="43911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8" name="Овал 137"/>
          <p:cNvSpPr>
            <a:spLocks noChangeAspect="1"/>
          </p:cNvSpPr>
          <p:nvPr/>
        </p:nvSpPr>
        <p:spPr>
          <a:xfrm>
            <a:off x="8482142" y="3671572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>
            <a:off x="9829890" y="2275841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0" name="Овал 139"/>
          <p:cNvSpPr>
            <a:spLocks noChangeAspect="1"/>
          </p:cNvSpPr>
          <p:nvPr/>
        </p:nvSpPr>
        <p:spPr>
          <a:xfrm>
            <a:off x="9812340" y="7635990"/>
            <a:ext cx="416681" cy="40263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1" name="Овал 140"/>
          <p:cNvSpPr>
            <a:spLocks noChangeAspect="1"/>
          </p:cNvSpPr>
          <p:nvPr/>
        </p:nvSpPr>
        <p:spPr>
          <a:xfrm>
            <a:off x="10206266" y="4507964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8" name="Овал 147"/>
          <p:cNvSpPr>
            <a:spLocks noChangeAspect="1"/>
          </p:cNvSpPr>
          <p:nvPr/>
        </p:nvSpPr>
        <p:spPr>
          <a:xfrm>
            <a:off x="8973331" y="4168014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9" name="Овал 148"/>
          <p:cNvSpPr>
            <a:spLocks noChangeAspect="1"/>
          </p:cNvSpPr>
          <p:nvPr/>
        </p:nvSpPr>
        <p:spPr>
          <a:xfrm>
            <a:off x="9512286" y="4239134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0" name="Овал 149"/>
          <p:cNvSpPr>
            <a:spLocks noChangeAspect="1"/>
          </p:cNvSpPr>
          <p:nvPr/>
        </p:nvSpPr>
        <p:spPr>
          <a:xfrm>
            <a:off x="8525005" y="4354487"/>
            <a:ext cx="437847" cy="430608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Овал 150"/>
          <p:cNvSpPr>
            <a:spLocks noChangeAspect="1"/>
          </p:cNvSpPr>
          <p:nvPr/>
        </p:nvSpPr>
        <p:spPr>
          <a:xfrm>
            <a:off x="6931963" y="4396193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4" name="Овал 153"/>
          <p:cNvSpPr>
            <a:spLocks noChangeAspect="1"/>
          </p:cNvSpPr>
          <p:nvPr/>
        </p:nvSpPr>
        <p:spPr>
          <a:xfrm>
            <a:off x="3604887" y="5012297"/>
            <a:ext cx="437847" cy="439112"/>
          </a:xfrm>
          <a:prstGeom prst="ellipse">
            <a:avLst/>
          </a:prstGeom>
          <a:solidFill>
            <a:srgbClr val="FFFF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5" name="Овал 154"/>
          <p:cNvSpPr>
            <a:spLocks noChangeAspect="1"/>
          </p:cNvSpPr>
          <p:nvPr/>
        </p:nvSpPr>
        <p:spPr>
          <a:xfrm>
            <a:off x="7719855" y="3920492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6" name="Овал 155"/>
          <p:cNvSpPr>
            <a:spLocks noChangeAspect="1"/>
          </p:cNvSpPr>
          <p:nvPr/>
        </p:nvSpPr>
        <p:spPr>
          <a:xfrm>
            <a:off x="7605395" y="4968114"/>
            <a:ext cx="437847" cy="43060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0" name="Заголовок 1"/>
          <p:cNvSpPr txBox="1">
            <a:spLocks/>
          </p:cNvSpPr>
          <p:nvPr/>
        </p:nvSpPr>
        <p:spPr>
          <a:xfrm>
            <a:off x="-11724" y="-35559"/>
            <a:ext cx="12813324" cy="95737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68" tIns="32577" rIns="65168" bIns="3257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 smtClean="0"/>
              <a:t>(</a:t>
            </a:r>
            <a:r>
              <a:rPr lang="ru-RU" dirty="0"/>
              <a:t>МЕСТА МАССОВОГО ВЫХОДА ЛЮДЕЙ НА ВОДУ</a:t>
            </a:r>
          </a:p>
          <a:p>
            <a:r>
              <a:rPr lang="ru-RU" dirty="0"/>
              <a:t> И УЧАСТКИ ВОЗМОЖНОГО ОТРЫВА </a:t>
            </a:r>
            <a:r>
              <a:rPr lang="ru-RU" dirty="0" smtClean="0"/>
              <a:t>ЛЬДИН</a:t>
            </a:r>
            <a:r>
              <a:rPr lang="ru-RU" altLang="ru-RU" dirty="0" smtClean="0"/>
              <a:t>)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8945" y="1170094"/>
            <a:ext cx="11865927" cy="66849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учет взято 101 место массового выхода людей на лед и 5 участков возможного отрыва льдин с рыбаками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0" y="7738006"/>
            <a:ext cx="443163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1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" y="-35560"/>
            <a:ext cx="12837160" cy="967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solidFill>
            <a:srgbClr val="204D84"/>
          </a:solidFill>
          <a:ln w="9525" algn="ctr">
            <a:solidFill>
              <a:srgbClr val="0070C0"/>
            </a:solidFill>
            <a:miter lim="800000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2" tIns="45655" rIns="91302" bIns="45655" anchor="ctr"/>
          <a:lstStyle>
            <a:defPPr>
              <a:defRPr lang="ru-RU"/>
            </a:defPPr>
            <a:lvl1pPr algn="ctr" defTabSz="582601">
              <a:defRPr sz="1200">
                <a:solidFill>
                  <a:prstClr val="white"/>
                </a:solidFill>
                <a:latin typeface="Arial" pitchFamily="34" charset="0"/>
                <a:ea typeface="Tahoma" pitchFamily="34" charset="0"/>
                <a:cs typeface="Arial" pitchFamily="34" charset="0"/>
              </a:defRPr>
            </a:lvl1pPr>
          </a:lstStyle>
          <a:p>
            <a:endParaRPr lang="ru-RU" sz="2200" dirty="0"/>
          </a:p>
        </p:txBody>
      </p:sp>
      <p:sp>
        <p:nvSpPr>
          <p:cNvPr id="135" name="Заголовок 1"/>
          <p:cNvSpPr txBox="1">
            <a:spLocks/>
          </p:cNvSpPr>
          <p:nvPr/>
        </p:nvSpPr>
        <p:spPr>
          <a:xfrm>
            <a:off x="0" y="-76201"/>
            <a:ext cx="12813324" cy="914401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68" tIns="32577" rIns="65168" bIns="3257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ОБСТАНОВКИ</a:t>
            </a:r>
          </a:p>
          <a:p>
            <a:r>
              <a:rPr lang="ru-RU" altLang="ru-RU" dirty="0" smtClean="0"/>
              <a:t>(</a:t>
            </a:r>
            <a:r>
              <a:rPr lang="ru-RU" dirty="0"/>
              <a:t>ЛЕДОВАЯ </a:t>
            </a:r>
            <a:r>
              <a:rPr lang="ru-RU" dirty="0" smtClean="0"/>
              <a:t>ОБСТАНОВКА</a:t>
            </a:r>
            <a:r>
              <a:rPr lang="ru-RU" altLang="ru-RU" dirty="0" smtClean="0"/>
              <a:t>)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12039600" cy="822138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4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8" y="1133474"/>
            <a:ext cx="12058649" cy="8162926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38100" algn="ctr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Полилиния 288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5" tIns="45651" rIns="91295" bIns="4565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168" tIns="32577" rIns="65168" bIns="32577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itchFamily="18" charset="0"/>
              </a:rPr>
              <a:t>(ПРОИСШЕСТВИЯ НА ВОДНЫХ ОБЪЕКТАХ) 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92" tIns="45651" rIns="91292" bIns="45651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44" name="Овал 143"/>
          <p:cNvSpPr>
            <a:spLocks noChangeAspect="1"/>
          </p:cNvSpPr>
          <p:nvPr/>
        </p:nvSpPr>
        <p:spPr>
          <a:xfrm>
            <a:off x="4917797" y="5726524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9" rIns="91311" bIns="45659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6" name="Полилиния 145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5" tIns="45651" rIns="91295" bIns="4565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7" name="Полилиния 146"/>
          <p:cNvSpPr/>
          <p:nvPr/>
        </p:nvSpPr>
        <p:spPr>
          <a:xfrm>
            <a:off x="6845249" y="4323937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5" tIns="45651" rIns="91295" bIns="4565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8" name="Полилиния 147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49" name="Полилиния 148"/>
          <p:cNvSpPr/>
          <p:nvPr/>
        </p:nvSpPr>
        <p:spPr>
          <a:xfrm>
            <a:off x="1152202" y="4832803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0" name="Полилиния 149"/>
          <p:cNvSpPr/>
          <p:nvPr/>
        </p:nvSpPr>
        <p:spPr>
          <a:xfrm>
            <a:off x="5685382" y="2412119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8240510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5040727" y="3474020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5" tIns="45651" rIns="91295" bIns="4565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7937212" y="4906217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5341665" y="2890652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олилиния 159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1" name="Полилиния 160"/>
          <p:cNvSpPr/>
          <p:nvPr/>
        </p:nvSpPr>
        <p:spPr>
          <a:xfrm>
            <a:off x="2504982" y="4065707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2" name="Полилиния 161"/>
          <p:cNvSpPr/>
          <p:nvPr/>
        </p:nvSpPr>
        <p:spPr>
          <a:xfrm>
            <a:off x="3878631" y="3735199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743796" y="2054279"/>
            <a:ext cx="8222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6096008" y="2800957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8420017" y="3094498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016912" y="342900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8318477" y="5202463"/>
            <a:ext cx="67166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5973265" y="6560532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71" name="Полилиния 170"/>
          <p:cNvSpPr/>
          <p:nvPr/>
        </p:nvSpPr>
        <p:spPr>
          <a:xfrm>
            <a:off x="5576483" y="5011521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3" name="Полилиния 172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74" name="Полилиния 173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46666" y="5181595"/>
            <a:ext cx="9637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4974291" y="4658414"/>
            <a:ext cx="1343320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9021992" y="5388458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7528951" y="3623806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615373" y="4135308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7508478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8318478" y="6232191"/>
            <a:ext cx="117957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6" name="Полилиния 185"/>
          <p:cNvSpPr/>
          <p:nvPr/>
        </p:nvSpPr>
        <p:spPr>
          <a:xfrm>
            <a:off x="9657472" y="5907680"/>
            <a:ext cx="1609832" cy="1417015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9763496" y="6467453"/>
            <a:ext cx="112575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6548971" y="5980548"/>
            <a:ext cx="1388269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9" name="Полилиния 188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9956629" y="4936726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10320082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193" name="Полилиния 192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4" name="Полилиния 193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951557" y="3962546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9811312" y="4194106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10284033" y="5243472"/>
            <a:ext cx="1140245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870520" y="6005292"/>
            <a:ext cx="64652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200" name="Полилиния 199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5" tIns="45651" rIns="91295" bIns="4565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1" name="Полилиния 200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4369840" y="6231358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458522" y="6487107"/>
            <a:ext cx="1514743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5" name="Полилиния 204"/>
          <p:cNvSpPr/>
          <p:nvPr/>
        </p:nvSpPr>
        <p:spPr>
          <a:xfrm>
            <a:off x="6869721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8007049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5" tIns="45651" rIns="91295" bIns="4565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09" name="Полилиния 208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083549" y="3094500"/>
            <a:ext cx="1247366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1" name="Полилиния 210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2220963" y="559569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3" name="Полилиния 212"/>
          <p:cNvSpPr/>
          <p:nvPr/>
        </p:nvSpPr>
        <p:spPr>
          <a:xfrm>
            <a:off x="1325534" y="5792902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1678248" y="6231359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5" name="Полилиния 214"/>
          <p:cNvSpPr/>
          <p:nvPr/>
        </p:nvSpPr>
        <p:spPr>
          <a:xfrm>
            <a:off x="3433031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5" tIns="45651" rIns="91295" bIns="4565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олилиния 216"/>
          <p:cNvSpPr/>
          <p:nvPr/>
        </p:nvSpPr>
        <p:spPr>
          <a:xfrm>
            <a:off x="3184269" y="3793857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295" tIns="45651" rIns="91295" bIns="45651" rtlCol="0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3539325" y="3579751"/>
            <a:ext cx="65167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9" name="Прямоугольник 218"/>
          <p:cNvSpPr/>
          <p:nvPr/>
        </p:nvSpPr>
        <p:spPr>
          <a:xfrm>
            <a:off x="509949" y="6886281"/>
            <a:ext cx="1631172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20" name="Полилиния 219"/>
          <p:cNvSpPr/>
          <p:nvPr/>
        </p:nvSpPr>
        <p:spPr>
          <a:xfrm>
            <a:off x="4953657" y="1672012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22" tIns="45666" rIns="91322" bIns="45666" rtlCol="0" anchor="ctr"/>
          <a:lstStyle/>
          <a:p>
            <a:pPr algn="ctr"/>
            <a:endParaRPr lang="ru-RU" kern="0" dirty="0">
              <a:solidFill>
                <a:srgbClr val="FF0000"/>
              </a:solidFill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7298820" y="6673950"/>
            <a:ext cx="95582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7391401" y="4771983"/>
            <a:ext cx="1199918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10284033" y="8123568"/>
            <a:ext cx="10332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3620445" y="2483208"/>
            <a:ext cx="1006536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Атня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1356442" y="5013778"/>
            <a:ext cx="1158158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</a:t>
            </a:r>
            <a:endParaRPr lang="ru-RU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651948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5317276" y="3263997"/>
            <a:ext cx="1075932" cy="40011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8839209" y="3906975"/>
            <a:ext cx="16365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2618889" y="4204170"/>
            <a:ext cx="797297" cy="43088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Услон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6096000" y="7836581"/>
            <a:ext cx="6714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8318469" y="7252167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33" name="Прямоугольник 232"/>
          <p:cNvSpPr/>
          <p:nvPr/>
        </p:nvSpPr>
        <p:spPr>
          <a:xfrm>
            <a:off x="4640348" y="2747787"/>
            <a:ext cx="63482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4" name="Прямоугольник 233"/>
          <p:cNvSpPr/>
          <p:nvPr/>
        </p:nvSpPr>
        <p:spPr>
          <a:xfrm>
            <a:off x="2651041" y="5302164"/>
            <a:ext cx="1266075" cy="20005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 Устье</a:t>
            </a:r>
          </a:p>
        </p:txBody>
      </p:sp>
      <p:grpSp>
        <p:nvGrpSpPr>
          <p:cNvPr id="235" name="Группа 234"/>
          <p:cNvGrpSpPr/>
          <p:nvPr/>
        </p:nvGrpSpPr>
        <p:grpSpPr>
          <a:xfrm>
            <a:off x="389128" y="8169748"/>
            <a:ext cx="5841655" cy="1086491"/>
            <a:chOff x="793779" y="8233439"/>
            <a:chExt cx="4921221" cy="1361801"/>
          </a:xfrm>
        </p:grpSpPr>
        <p:sp>
          <p:nvSpPr>
            <p:cNvPr id="236" name="Прямоугольник 23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38" name="Прямоугольник 237"/>
          <p:cNvSpPr/>
          <p:nvPr/>
        </p:nvSpPr>
        <p:spPr>
          <a:xfrm>
            <a:off x="1019406" y="8561444"/>
            <a:ext cx="5373799" cy="523081"/>
          </a:xfrm>
          <a:prstGeom prst="rect">
            <a:avLst/>
          </a:prstGeom>
        </p:spPr>
        <p:txBody>
          <a:bodyPr wrap="square" lIns="91295" tIns="45651" rIns="91295" bIns="45651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происшествий на воде в 2020 году  по муниципальным районам / количество погибших/ количество спасенных. </a:t>
            </a:r>
          </a:p>
        </p:txBody>
      </p:sp>
      <p:sp>
        <p:nvSpPr>
          <p:cNvPr id="239" name="Прямоугольник 238"/>
          <p:cNvSpPr/>
          <p:nvPr/>
        </p:nvSpPr>
        <p:spPr>
          <a:xfrm>
            <a:off x="2651032" y="1246265"/>
            <a:ext cx="9693904" cy="6769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284" tIns="45648" rIns="91284" bIns="45648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С 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зарегистрировано </a:t>
            </a:r>
            <a:r>
              <a:rPr lang="ru-RU" sz="1900" b="1" dirty="0" smtClean="0">
                <a:solidFill>
                  <a:srgbClr val="FF0000"/>
                </a:solidFill>
              </a:rPr>
              <a:t>109  </a:t>
            </a:r>
            <a:r>
              <a:rPr lang="ru-RU" sz="1900" b="1" dirty="0">
                <a:solidFill>
                  <a:srgbClr val="000000"/>
                </a:solidFill>
              </a:rPr>
              <a:t>происшествий на воде,</a:t>
            </a:r>
          </a:p>
          <a:p>
            <a:pPr algn="ctr"/>
            <a:r>
              <a:rPr lang="ru-RU" sz="1900" b="1" dirty="0">
                <a:solidFill>
                  <a:srgbClr val="000000"/>
                </a:solidFill>
              </a:rPr>
              <a:t> в которых </a:t>
            </a:r>
            <a:r>
              <a:rPr lang="ru-RU" sz="1900" b="1" dirty="0" smtClean="0">
                <a:solidFill>
                  <a:srgbClr val="000000"/>
                </a:solidFill>
              </a:rPr>
              <a:t>погибли </a:t>
            </a:r>
            <a:r>
              <a:rPr lang="ru-RU" sz="1900" b="1" dirty="0" smtClean="0">
                <a:solidFill>
                  <a:srgbClr val="FF0000"/>
                </a:solidFill>
              </a:rPr>
              <a:t>87 </a:t>
            </a:r>
            <a:r>
              <a:rPr lang="ru-RU" sz="1900" b="1" dirty="0">
                <a:solidFill>
                  <a:srgbClr val="000000"/>
                </a:solidFill>
              </a:rPr>
              <a:t>человек, </a:t>
            </a:r>
            <a:r>
              <a:rPr lang="ru-RU" sz="1900" b="1" dirty="0" smtClean="0">
                <a:solidFill>
                  <a:srgbClr val="000000"/>
                </a:solidFill>
              </a:rPr>
              <a:t>спасены </a:t>
            </a:r>
            <a:r>
              <a:rPr lang="ru-RU" sz="1900" b="1" dirty="0" smtClean="0">
                <a:solidFill>
                  <a:srgbClr val="FF0000"/>
                </a:solidFill>
              </a:rPr>
              <a:t>60</a:t>
            </a:r>
            <a:r>
              <a:rPr lang="ru-RU" sz="1900" b="1" dirty="0" smtClean="0">
                <a:solidFill>
                  <a:srgbClr val="000000"/>
                </a:solidFill>
              </a:rPr>
              <a:t>.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4/2/1</a:t>
            </a: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4760140" y="5608077"/>
            <a:ext cx="613502" cy="59918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8587290" y="6477011"/>
            <a:ext cx="623883" cy="60932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58" name="Овал 257"/>
          <p:cNvSpPr>
            <a:spLocks noChangeAspect="1"/>
          </p:cNvSpPr>
          <p:nvPr/>
        </p:nvSpPr>
        <p:spPr>
          <a:xfrm>
            <a:off x="2133600" y="3657603"/>
            <a:ext cx="737576" cy="58408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10/9/4</a:t>
            </a: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9651713" y="2533719"/>
            <a:ext cx="632310" cy="61755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7774881" y="3857373"/>
            <a:ext cx="639766" cy="62483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grpSp>
        <p:nvGrpSpPr>
          <p:cNvPr id="270" name="Группа 269"/>
          <p:cNvGrpSpPr/>
          <p:nvPr/>
        </p:nvGrpSpPr>
        <p:grpSpPr>
          <a:xfrm>
            <a:off x="509946" y="1219213"/>
            <a:ext cx="2065090" cy="1784927"/>
            <a:chOff x="793779" y="7592968"/>
            <a:chExt cx="4921221" cy="2002272"/>
          </a:xfrm>
        </p:grpSpPr>
        <p:sp>
          <p:nvSpPr>
            <p:cNvPr id="271" name="Прямоугольник 270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72" name="Text Box 144"/>
            <p:cNvSpPr txBox="1">
              <a:spLocks noChangeArrowheads="1"/>
            </p:cNvSpPr>
            <p:nvPr/>
          </p:nvSpPr>
          <p:spPr bwMode="auto">
            <a:xfrm>
              <a:off x="1381893" y="7592968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73" name="Прямоугольник 272"/>
          <p:cNvSpPr>
            <a:spLocks noChangeAspect="1"/>
          </p:cNvSpPr>
          <p:nvPr/>
        </p:nvSpPr>
        <p:spPr>
          <a:xfrm>
            <a:off x="646720" y="2144301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6" rIns="91322" bIns="45666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Прямоугольник 404"/>
          <p:cNvSpPr/>
          <p:nvPr/>
        </p:nvSpPr>
        <p:spPr>
          <a:xfrm>
            <a:off x="1011125" y="2208433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406" name="Прямоугольник 405"/>
          <p:cNvSpPr>
            <a:spLocks noChangeAspect="1"/>
          </p:cNvSpPr>
          <p:nvPr/>
        </p:nvSpPr>
        <p:spPr>
          <a:xfrm>
            <a:off x="646720" y="2529508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2" tIns="45666" rIns="91322" bIns="45666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1011125" y="260147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408" name="Прямоугольник 407"/>
          <p:cNvSpPr/>
          <p:nvPr/>
        </p:nvSpPr>
        <p:spPr>
          <a:xfrm>
            <a:off x="2667009" y="6261566"/>
            <a:ext cx="6979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409" name="Овал 408"/>
          <p:cNvSpPr>
            <a:spLocks noChangeAspect="1"/>
          </p:cNvSpPr>
          <p:nvPr/>
        </p:nvSpPr>
        <p:spPr>
          <a:xfrm>
            <a:off x="6223297" y="3125284"/>
            <a:ext cx="620920" cy="5018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74" name="Овал 273"/>
          <p:cNvSpPr>
            <a:spLocks noChangeAspect="1"/>
          </p:cNvSpPr>
          <p:nvPr/>
        </p:nvSpPr>
        <p:spPr>
          <a:xfrm>
            <a:off x="3881061" y="4965945"/>
            <a:ext cx="777428" cy="70115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5/0/18</a:t>
            </a:r>
          </a:p>
        </p:txBody>
      </p:sp>
      <p:sp>
        <p:nvSpPr>
          <p:cNvPr id="275" name="Овал 274"/>
          <p:cNvSpPr>
            <a:spLocks noChangeAspect="1"/>
          </p:cNvSpPr>
          <p:nvPr/>
        </p:nvSpPr>
        <p:spPr>
          <a:xfrm>
            <a:off x="8414648" y="7495145"/>
            <a:ext cx="607337" cy="5931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4/4/0</a:t>
            </a:r>
          </a:p>
        </p:txBody>
      </p:sp>
      <p:sp>
        <p:nvSpPr>
          <p:cNvPr id="276" name="Овал 275"/>
          <p:cNvSpPr>
            <a:spLocks noChangeAspect="1"/>
          </p:cNvSpPr>
          <p:nvPr/>
        </p:nvSpPr>
        <p:spPr>
          <a:xfrm>
            <a:off x="6615373" y="4397601"/>
            <a:ext cx="613213" cy="59890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</a:p>
        </p:txBody>
      </p:sp>
      <p:sp>
        <p:nvSpPr>
          <p:cNvPr id="277" name="Овал 276"/>
          <p:cNvSpPr>
            <a:spLocks noChangeAspect="1"/>
          </p:cNvSpPr>
          <p:nvPr/>
        </p:nvSpPr>
        <p:spPr>
          <a:xfrm>
            <a:off x="8763329" y="3320360"/>
            <a:ext cx="628251" cy="61359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3/3/6</a:t>
            </a:r>
          </a:p>
        </p:txBody>
      </p:sp>
      <p:sp>
        <p:nvSpPr>
          <p:cNvPr id="278" name="Овал 277"/>
          <p:cNvSpPr>
            <a:spLocks noChangeAspect="1"/>
          </p:cNvSpPr>
          <p:nvPr/>
        </p:nvSpPr>
        <p:spPr>
          <a:xfrm>
            <a:off x="10128522" y="4447250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6/5/2</a:t>
            </a:r>
          </a:p>
        </p:txBody>
      </p:sp>
      <p:sp>
        <p:nvSpPr>
          <p:cNvPr id="280" name="Овал 279"/>
          <p:cNvSpPr>
            <a:spLocks noChangeAspect="1"/>
          </p:cNvSpPr>
          <p:nvPr/>
        </p:nvSpPr>
        <p:spPr>
          <a:xfrm>
            <a:off x="7457906" y="5003228"/>
            <a:ext cx="619303" cy="60484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7/6/3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Овал 280"/>
          <p:cNvSpPr>
            <a:spLocks noChangeAspect="1"/>
          </p:cNvSpPr>
          <p:nvPr/>
        </p:nvSpPr>
        <p:spPr>
          <a:xfrm>
            <a:off x="5596355" y="7239001"/>
            <a:ext cx="606726" cy="5925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/0</a:t>
            </a:r>
          </a:p>
        </p:txBody>
      </p:sp>
      <p:sp>
        <p:nvSpPr>
          <p:cNvPr id="282" name="Овал 281"/>
          <p:cNvSpPr>
            <a:spLocks noChangeAspect="1"/>
          </p:cNvSpPr>
          <p:nvPr/>
        </p:nvSpPr>
        <p:spPr>
          <a:xfrm>
            <a:off x="4507203" y="4135298"/>
            <a:ext cx="598205" cy="58424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2/3/0</a:t>
            </a:r>
          </a:p>
        </p:txBody>
      </p:sp>
      <p:sp>
        <p:nvSpPr>
          <p:cNvPr id="283" name="Овал 282"/>
          <p:cNvSpPr>
            <a:spLocks noChangeAspect="1"/>
          </p:cNvSpPr>
          <p:nvPr/>
        </p:nvSpPr>
        <p:spPr>
          <a:xfrm>
            <a:off x="3670405" y="6252078"/>
            <a:ext cx="627315" cy="61267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2/0/4</a:t>
            </a:r>
          </a:p>
        </p:txBody>
      </p:sp>
      <p:sp>
        <p:nvSpPr>
          <p:cNvPr id="284" name="Овал 283"/>
          <p:cNvSpPr>
            <a:spLocks noChangeAspect="1"/>
          </p:cNvSpPr>
          <p:nvPr/>
        </p:nvSpPr>
        <p:spPr>
          <a:xfrm>
            <a:off x="2670619" y="6535859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1/0/3</a:t>
            </a:r>
          </a:p>
        </p:txBody>
      </p:sp>
      <p:sp>
        <p:nvSpPr>
          <p:cNvPr id="285" name="Овал 284"/>
          <p:cNvSpPr>
            <a:spLocks noChangeAspect="1"/>
          </p:cNvSpPr>
          <p:nvPr/>
        </p:nvSpPr>
        <p:spPr>
          <a:xfrm>
            <a:off x="8732617" y="4143479"/>
            <a:ext cx="608068" cy="593876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9/8/2</a:t>
            </a:r>
          </a:p>
        </p:txBody>
      </p:sp>
      <p:sp>
        <p:nvSpPr>
          <p:cNvPr id="286" name="Овал 285"/>
          <p:cNvSpPr>
            <a:spLocks noChangeAspect="1"/>
          </p:cNvSpPr>
          <p:nvPr/>
        </p:nvSpPr>
        <p:spPr>
          <a:xfrm>
            <a:off x="7298812" y="6934200"/>
            <a:ext cx="638420" cy="62352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</a:p>
        </p:txBody>
      </p:sp>
      <p:sp>
        <p:nvSpPr>
          <p:cNvPr id="287" name="Овал 286"/>
          <p:cNvSpPr>
            <a:spLocks noChangeAspect="1"/>
          </p:cNvSpPr>
          <p:nvPr/>
        </p:nvSpPr>
        <p:spPr>
          <a:xfrm>
            <a:off x="5946666" y="5481312"/>
            <a:ext cx="623155" cy="60861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3/2/2</a:t>
            </a:r>
          </a:p>
        </p:txBody>
      </p:sp>
      <p:sp>
        <p:nvSpPr>
          <p:cNvPr id="288" name="Овал 287"/>
          <p:cNvSpPr>
            <a:spLocks noChangeAspect="1"/>
          </p:cNvSpPr>
          <p:nvPr/>
        </p:nvSpPr>
        <p:spPr>
          <a:xfrm>
            <a:off x="3352809" y="3868323"/>
            <a:ext cx="1105713" cy="71019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21/12/14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Прямоугольник 289"/>
          <p:cNvSpPr/>
          <p:nvPr/>
        </p:nvSpPr>
        <p:spPr>
          <a:xfrm>
            <a:off x="7295132" y="3606198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291" name="Прямоугольник 290"/>
          <p:cNvSpPr>
            <a:spLocks noChangeAspect="1"/>
          </p:cNvSpPr>
          <p:nvPr/>
        </p:nvSpPr>
        <p:spPr>
          <a:xfrm>
            <a:off x="640441" y="1767508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77" rIns="91345" bIns="45677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Прямоугольник 291"/>
          <p:cNvSpPr/>
          <p:nvPr/>
        </p:nvSpPr>
        <p:spPr>
          <a:xfrm>
            <a:off x="1011125" y="1817698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449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139" name="Овал 138"/>
          <p:cNvSpPr>
            <a:spLocks noChangeAspect="1"/>
          </p:cNvSpPr>
          <p:nvPr/>
        </p:nvSpPr>
        <p:spPr>
          <a:xfrm>
            <a:off x="2715172" y="4635054"/>
            <a:ext cx="637637" cy="62275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3/2/1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3745994" y="4737478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4767904" y="5382383"/>
            <a:ext cx="100227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4269774" y="3868236"/>
            <a:ext cx="91182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5040726" y="3706914"/>
            <a:ext cx="826734" cy="20005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1948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6" name="Овал 165"/>
          <p:cNvSpPr>
            <a:spLocks noChangeAspect="1"/>
          </p:cNvSpPr>
          <p:nvPr/>
        </p:nvSpPr>
        <p:spPr>
          <a:xfrm>
            <a:off x="5317275" y="2268887"/>
            <a:ext cx="620920" cy="5018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3/3/0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5299999" y="1981031"/>
            <a:ext cx="74821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176" name="Овал 175"/>
          <p:cNvSpPr>
            <a:spLocks noChangeAspect="1"/>
          </p:cNvSpPr>
          <p:nvPr/>
        </p:nvSpPr>
        <p:spPr>
          <a:xfrm>
            <a:off x="3044309" y="5521757"/>
            <a:ext cx="777428" cy="701154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81" name="Овал 180"/>
          <p:cNvSpPr>
            <a:spLocks noChangeAspect="1"/>
          </p:cNvSpPr>
          <p:nvPr/>
        </p:nvSpPr>
        <p:spPr>
          <a:xfrm>
            <a:off x="9670711" y="7707905"/>
            <a:ext cx="607337" cy="5931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9296400" y="7404567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2" name="Овал 201"/>
          <p:cNvSpPr>
            <a:spLocks noChangeAspect="1"/>
          </p:cNvSpPr>
          <p:nvPr/>
        </p:nvSpPr>
        <p:spPr>
          <a:xfrm>
            <a:off x="10517864" y="7467600"/>
            <a:ext cx="607337" cy="593163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08" name="Прямоугольник 207"/>
          <p:cNvSpPr/>
          <p:nvPr/>
        </p:nvSpPr>
        <p:spPr>
          <a:xfrm>
            <a:off x="10169206" y="7168792"/>
            <a:ext cx="109809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8" name="Овал 197"/>
          <p:cNvSpPr>
            <a:spLocks noChangeAspect="1"/>
          </p:cNvSpPr>
          <p:nvPr/>
        </p:nvSpPr>
        <p:spPr>
          <a:xfrm>
            <a:off x="1742713" y="6535859"/>
            <a:ext cx="593659" cy="579805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1/2/0</a:t>
            </a:r>
          </a:p>
        </p:txBody>
      </p:sp>
      <p:sp>
        <p:nvSpPr>
          <p:cNvPr id="216" name="Овал 215"/>
          <p:cNvSpPr>
            <a:spLocks noChangeAspect="1"/>
          </p:cNvSpPr>
          <p:nvPr/>
        </p:nvSpPr>
        <p:spPr>
          <a:xfrm>
            <a:off x="10394496" y="5500171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11256260" y="4219270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2/2/0</a:t>
            </a: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6175628" y="6779452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0447137" y="8383378"/>
            <a:ext cx="637230" cy="622360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  <p:sp>
        <p:nvSpPr>
          <p:cNvPr id="145" name="Овал 144"/>
          <p:cNvSpPr>
            <a:spLocks noChangeAspect="1"/>
          </p:cNvSpPr>
          <p:nvPr/>
        </p:nvSpPr>
        <p:spPr>
          <a:xfrm>
            <a:off x="4640340" y="2999349"/>
            <a:ext cx="620920" cy="501868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703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1/1/0</a:t>
            </a:r>
          </a:p>
        </p:txBody>
      </p:sp>
    </p:spTree>
    <p:extLst>
      <p:ext uri="{BB962C8B-B14F-4D97-AF65-F5344CB8AC3E}">
        <p14:creationId xmlns:p14="http://schemas.microsoft.com/office/powerpoint/2010/main" val="25161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51" grpId="0" animBg="1"/>
      <p:bldP spid="257" grpId="0" animBg="1"/>
      <p:bldP spid="258" grpId="0" animBg="1"/>
      <p:bldP spid="260" grpId="0" animBg="1"/>
      <p:bldP spid="267" grpId="0" animBg="1"/>
      <p:bldP spid="409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139" grpId="0" animBg="1"/>
      <p:bldP spid="166" grpId="0" animBg="1"/>
      <p:bldP spid="176" grpId="0" animBg="1"/>
      <p:bldP spid="181" grpId="0" animBg="1"/>
      <p:bldP spid="202" grpId="0" animBg="1"/>
      <p:bldP spid="198" grpId="0" animBg="1"/>
      <p:bldP spid="216" grpId="0" animBg="1"/>
      <p:bldP spid="241" grpId="0" animBg="1"/>
      <p:bldP spid="242" grpId="0" animBg="1"/>
      <p:bldP spid="243" grpId="0" animBg="1"/>
      <p:bldP spid="14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45098</TotalTime>
  <Words>861</Words>
  <Application>Microsoft Office PowerPoint</Application>
  <PresentationFormat>A3 (297x420 мм)</PresentationFormat>
  <Paragraphs>448</Paragraphs>
  <Slides>10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Поток</vt:lpstr>
      <vt:lpstr>2_Поток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2651</cp:revision>
  <cp:lastPrinted>2020-06-04T16:57:06Z</cp:lastPrinted>
  <dcterms:created xsi:type="dcterms:W3CDTF">2016-06-03T06:31:21Z</dcterms:created>
  <dcterms:modified xsi:type="dcterms:W3CDTF">2020-11-23T09:56:11Z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